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tiff" ContentType="image/tiff"/>
  <Default Extension="emf" ContentType="image/x-emf"/>
  <Default Extension="rels" ContentType="application/vnd.openxmlformats-package.relationships+xml"/>
  <Default Extension="wdp" ContentType="image/vnd.ms-photo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2"/>
  </p:notesMasterIdLst>
  <p:handoutMasterIdLst>
    <p:handoutMasterId r:id="rId23"/>
  </p:handoutMasterIdLst>
  <p:sldIdLst>
    <p:sldId id="258" r:id="rId2"/>
    <p:sldId id="276" r:id="rId3"/>
    <p:sldId id="285" r:id="rId4"/>
    <p:sldId id="260" r:id="rId5"/>
    <p:sldId id="281" r:id="rId6"/>
    <p:sldId id="261" r:id="rId7"/>
    <p:sldId id="263" r:id="rId8"/>
    <p:sldId id="283" r:id="rId9"/>
    <p:sldId id="262" r:id="rId10"/>
    <p:sldId id="275" r:id="rId11"/>
    <p:sldId id="269" r:id="rId12"/>
    <p:sldId id="265" r:id="rId13"/>
    <p:sldId id="277" r:id="rId14"/>
    <p:sldId id="284" r:id="rId15"/>
    <p:sldId id="266" r:id="rId16"/>
    <p:sldId id="282" r:id="rId17"/>
    <p:sldId id="278" r:id="rId18"/>
    <p:sldId id="274" r:id="rId19"/>
    <p:sldId id="268" r:id="rId20"/>
    <p:sldId id="286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335A"/>
    <a:srgbClr val="BC1848"/>
    <a:srgbClr val="DC726C"/>
    <a:srgbClr val="91BAD0"/>
    <a:srgbClr val="666666"/>
    <a:srgbClr val="438F59"/>
    <a:srgbClr val="838383"/>
    <a:srgbClr val="9ABAEB"/>
    <a:srgbClr val="8EABD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05"/>
    <p:restoredTop sz="93635"/>
  </p:normalViewPr>
  <p:slideViewPr>
    <p:cSldViewPr snapToGrid="0" snapToObjects="1">
      <p:cViewPr varScale="1">
        <p:scale>
          <a:sx n="85" d="100"/>
          <a:sy n="85" d="100"/>
        </p:scale>
        <p:origin x="192" y="4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17" d="100"/>
          <a:sy n="117" d="100"/>
        </p:scale>
        <p:origin x="4200" y="17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notesMaster" Target="notesMasters/notesMaster1.xml"/><Relationship Id="rId23" Type="http://schemas.openxmlformats.org/officeDocument/2006/relationships/handoutMaster" Target="handoutMasters/handoutMaster1.xml"/><Relationship Id="rId24" Type="http://schemas.openxmlformats.org/officeDocument/2006/relationships/presProps" Target="presProps.xml"/><Relationship Id="rId25" Type="http://schemas.openxmlformats.org/officeDocument/2006/relationships/viewProps" Target="viewProps.xml"/><Relationship Id="rId26" Type="http://schemas.openxmlformats.org/officeDocument/2006/relationships/theme" Target="theme/theme1.xml"/><Relationship Id="rId27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A20119-2E94-E548-B0C4-1A674E171247}" type="datetimeFigureOut">
              <a:rPr lang="en-US" smtClean="0"/>
              <a:t>5/16/18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65106A-53AA-1248-8F4D-83CEEEDA1E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666160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6C59F1-218E-7D48-97DD-5F55B8B830BD}" type="datetimeFigureOut">
              <a:rPr lang="en-US" smtClean="0"/>
              <a:t>5/16/18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B40826-6576-5041-A47B-778A3CAA14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87662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B40826-6576-5041-A47B-778A3CAA143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31338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B40826-6576-5041-A47B-778A3CAA143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0301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B40826-6576-5041-A47B-778A3CAA143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244185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B40826-6576-5041-A47B-778A3CAA143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78230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B40826-6576-5041-A47B-778A3CAA143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831683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B40826-6576-5041-A47B-778A3CAA143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68984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B40826-6576-5041-A47B-778A3CAA143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32728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B40826-6576-5041-A47B-778A3CAA143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126723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B40826-6576-5041-A47B-778A3CAA143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590579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B40826-6576-5041-A47B-778A3CAA143D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7526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B40826-6576-5041-A47B-778A3CAA143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51645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eaLnBrk="1" fontAlgn="ctr" latinLnBrk="0" hangingPunct="1"/>
            <a:endParaRPr lang="en-US" sz="1200" b="0" i="0" u="none" strike="noStrike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B40826-6576-5041-A47B-778A3CAA143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4652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B40826-6576-5041-A47B-778A3CAA143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80192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B40826-6576-5041-A47B-778A3CAA143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27727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B40826-6576-5041-A47B-778A3CAA143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88108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B40826-6576-5041-A47B-778A3CAA143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25698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B40826-6576-5041-A47B-778A3CAA143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70009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B40826-6576-5041-A47B-778A3CAA143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69488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jpeg"/><Relationship Id="rId5" Type="http://schemas.microsoft.com/office/2007/relationships/hdphoto" Target="../media/hdphoto1.wdp"/><Relationship Id="rId6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209884"/>
            <a:ext cx="9144000" cy="1653957"/>
          </a:xfrm>
          <a:noFill/>
          <a:ln>
            <a:noFill/>
          </a:ln>
        </p:spPr>
        <p:txBody>
          <a:bodyPr vert="horz" lIns="45720" tIns="0" rIns="45720" bIns="0" anchor="ctr" anchorCtr="0">
            <a:noAutofit/>
            <a:scene3d>
              <a:camera prst="orthographicFront"/>
              <a:lightRig rig="threePt" dir="t"/>
            </a:scene3d>
            <a:sp3d>
              <a:bevelT w="0"/>
            </a:sp3d>
          </a:bodyPr>
          <a:lstStyle>
            <a:lvl1pPr algn="l">
              <a:defRPr kumimoji="0" lang="en-US" b="0" cap="none" baseline="0" dirty="0">
                <a:ln w="500">
                  <a:noFill/>
                </a:ln>
                <a:solidFill>
                  <a:srgbClr val="002C5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defRPr>
            </a:lvl1pPr>
          </a:lstStyle>
          <a:p>
            <a:pPr lvl="0" algn="r"/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469642"/>
            <a:ext cx="9144000" cy="1042059"/>
          </a:xfrm>
        </p:spPr>
        <p:txBody>
          <a:bodyPr vert="horz" lIns="45720" tIns="0" rIns="45720" bIns="0">
            <a:normAutofit/>
          </a:bodyPr>
          <a:lstStyle>
            <a:lvl1pPr algn="ctr">
              <a:defRPr kumimoji="0" lang="en-US" sz="3200" baseline="0" dirty="0">
                <a:solidFill>
                  <a:srgbClr val="3284A2"/>
                </a:solidFill>
                <a:effectLst/>
              </a:defRPr>
            </a:lvl1pPr>
          </a:lstStyle>
          <a:p>
            <a:pPr marL="0" lvl="0" indent="0" algn="r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chemeClr val="tx2"/>
              </a:buClr>
              <a:buSzPct val="100000"/>
              <a:buFont typeface="Arial" pitchFamily="34" charset="0"/>
              <a:buNone/>
            </a:pPr>
            <a:r>
              <a:rPr lang="en-US" dirty="0" smtClean="0"/>
              <a:t>Click to edit Master subtitle style</a:t>
            </a:r>
            <a:endParaRPr lang="en-US" dirty="0"/>
          </a:p>
        </p:txBody>
      </p:sp>
      <p:pic>
        <p:nvPicPr>
          <p:cNvPr id="9" name="Picture 4" descr="C:\Documents and Settings\Ignacio\Desktop\Logos\IMDEA Networks\Logotypes\logotype image- png\color\institute_imdea_networks_white_background_en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56476" y="4788916"/>
            <a:ext cx="1864434" cy="1123153"/>
          </a:xfrm>
          <a:prstGeom prst="rect">
            <a:avLst/>
          </a:prstGeom>
          <a:noFill/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4788916"/>
            <a:ext cx="898143" cy="1123154"/>
          </a:xfrm>
          <a:prstGeom prst="rect">
            <a:avLst/>
          </a:prstGeom>
        </p:spPr>
      </p:pic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>
          <a:xfrm>
            <a:off x="4256690" y="6317909"/>
            <a:ext cx="4114800" cy="365125"/>
          </a:xfrm>
        </p:spPr>
        <p:txBody>
          <a:bodyPr/>
          <a:lstStyle>
            <a:lvl1pPr>
              <a:defRPr sz="1600" b="1">
                <a:solidFill>
                  <a:srgbClr val="838383"/>
                </a:solidFill>
              </a:defRPr>
            </a:lvl1pPr>
          </a:lstStyle>
          <a:p>
            <a:r>
              <a:rPr lang="en-US" dirty="0" smtClean="0"/>
              <a:t>ACM </a:t>
            </a:r>
            <a:r>
              <a:rPr lang="en-US" dirty="0" err="1" smtClean="0"/>
              <a:t>HotNets</a:t>
            </a:r>
            <a:r>
              <a:rPr lang="en-US" dirty="0" smtClean="0"/>
              <a:t> 2017, Palo Alto. Nov 2017</a:t>
            </a: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71490" y="4788916"/>
            <a:ext cx="1251778" cy="1251778"/>
          </a:xfrm>
          <a:prstGeom prst="rect">
            <a:avLst/>
          </a:prstGeom>
          <a:ln>
            <a:solidFill>
              <a:schemeClr val="bg2"/>
            </a:solidFill>
          </a:ln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9694537" y="4788916"/>
            <a:ext cx="973463" cy="1249278"/>
          </a:xfrm>
          <a:prstGeom prst="rect">
            <a:avLst/>
          </a:prstGeom>
        </p:spPr>
      </p:pic>
      <p:sp>
        <p:nvSpPr>
          <p:cNvPr id="25" name="Rectangle 24"/>
          <p:cNvSpPr/>
          <p:nvPr userDrawn="1"/>
        </p:nvSpPr>
        <p:spPr>
          <a:xfrm rot="5400000">
            <a:off x="5693981" y="-5693977"/>
            <a:ext cx="804042" cy="12191999"/>
          </a:xfrm>
          <a:prstGeom prst="rect">
            <a:avLst/>
          </a:prstGeom>
          <a:solidFill>
            <a:srgbClr val="91BAD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73683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367538"/>
            <a:ext cx="9144000" cy="1653957"/>
          </a:xfrm>
          <a:noFill/>
          <a:ln>
            <a:noFill/>
          </a:ln>
        </p:spPr>
        <p:txBody>
          <a:bodyPr vert="horz" lIns="45720" tIns="0" rIns="45720" bIns="0" anchor="ctr" anchorCtr="0">
            <a:noAutofit/>
            <a:scene3d>
              <a:camera prst="orthographicFront"/>
              <a:lightRig rig="threePt" dir="t"/>
            </a:scene3d>
            <a:sp3d>
              <a:bevelT w="0"/>
            </a:sp3d>
          </a:bodyPr>
          <a:lstStyle>
            <a:lvl1pPr algn="l">
              <a:defRPr kumimoji="0" lang="en-US" b="0" cap="none" baseline="0" dirty="0">
                <a:ln w="500">
                  <a:noFill/>
                </a:ln>
                <a:solidFill>
                  <a:srgbClr val="002C5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defRPr>
            </a:lvl1pPr>
          </a:lstStyle>
          <a:p>
            <a:pPr lvl="0" algn="r"/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469642"/>
            <a:ext cx="9144000" cy="1042059"/>
          </a:xfrm>
        </p:spPr>
        <p:txBody>
          <a:bodyPr vert="horz" lIns="45720" tIns="0" rIns="45720" bIns="0">
            <a:normAutofit/>
          </a:bodyPr>
          <a:lstStyle>
            <a:lvl1pPr algn="ctr">
              <a:defRPr kumimoji="0" lang="en-US" sz="3200" baseline="0" dirty="0">
                <a:solidFill>
                  <a:srgbClr val="3284A2"/>
                </a:solidFill>
                <a:effectLst/>
              </a:defRPr>
            </a:lvl1pPr>
          </a:lstStyle>
          <a:p>
            <a:pPr marL="0" lvl="0" indent="0" algn="r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chemeClr val="tx2"/>
              </a:buClr>
              <a:buSzPct val="100000"/>
              <a:buFont typeface="Arial" pitchFamily="34" charset="0"/>
              <a:buNone/>
            </a:pPr>
            <a:r>
              <a:rPr lang="en-US" dirty="0" smtClean="0"/>
              <a:t>Click to edit Master subtitle style</a:t>
            </a:r>
            <a:endParaRPr lang="en-US" dirty="0"/>
          </a:p>
        </p:txBody>
      </p:sp>
      <p:pic>
        <p:nvPicPr>
          <p:cNvPr id="9" name="Picture 4" descr="C:\Documents and Settings\Ignacio\Desktop\Logos\IMDEA Networks\Logotypes\logotype image- png\color\institute_imdea_networks_white_background_en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56789" y="4855224"/>
            <a:ext cx="1354226" cy="815799"/>
          </a:xfrm>
          <a:prstGeom prst="rect">
            <a:avLst/>
          </a:prstGeom>
          <a:noFill/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4855224"/>
            <a:ext cx="652363" cy="815799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0" y="0"/>
            <a:ext cx="666461" cy="6858000"/>
          </a:xfrm>
          <a:prstGeom prst="rect">
            <a:avLst/>
          </a:prstGeom>
          <a:solidFill>
            <a:srgbClr val="91BAD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58125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0524" y="365125"/>
            <a:ext cx="10817772" cy="1022241"/>
          </a:xfrm>
        </p:spPr>
        <p:txBody>
          <a:bodyPr>
            <a:normAutofit/>
          </a:bodyPr>
          <a:lstStyle>
            <a:lvl1pPr algn="l">
              <a:defRPr kumimoji="0" lang="en-US" sz="4400" b="0" kern="1200" cap="none" baseline="0" dirty="0">
                <a:ln w="500">
                  <a:noFill/>
                </a:ln>
                <a:solidFill>
                  <a:srgbClr val="002C5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  <a:ea typeface="+mj-ea"/>
                <a:cs typeface="+mj-cs"/>
              </a:defRPr>
            </a:lvl1pPr>
          </a:lstStyle>
          <a:p>
            <a:pPr lvl="0"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0" y="0"/>
            <a:ext cx="666461" cy="6858000"/>
          </a:xfrm>
          <a:prstGeom prst="rect">
            <a:avLst/>
          </a:prstGeom>
          <a:solidFill>
            <a:srgbClr val="91BAD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0524" y="1545021"/>
            <a:ext cx="10817772" cy="4603531"/>
          </a:xfrm>
        </p:spPr>
        <p:txBody>
          <a:bodyPr/>
          <a:lstStyle>
            <a:lvl1pPr marL="228600" indent="-228600">
              <a:buFont typeface="Wingdings" charset="2"/>
              <a:buChar char="§"/>
              <a:defRPr>
                <a:solidFill>
                  <a:srgbClr val="666666"/>
                </a:solidFill>
              </a:defRPr>
            </a:lvl1pPr>
            <a:lvl2pPr marL="685800" indent="-228600">
              <a:buFont typeface="Wingdings" charset="2"/>
              <a:buChar char="§"/>
              <a:defRPr>
                <a:solidFill>
                  <a:srgbClr val="666666"/>
                </a:solidFill>
              </a:defRPr>
            </a:lvl2pPr>
            <a:lvl3pPr marL="1143000" indent="-228600">
              <a:buFont typeface="Wingdings" charset="2"/>
              <a:buChar char="§"/>
              <a:defRPr>
                <a:solidFill>
                  <a:srgbClr val="666666"/>
                </a:solidFill>
              </a:defRPr>
            </a:lvl3pPr>
            <a:lvl4pPr marL="1600200" indent="-228600">
              <a:buFont typeface="Wingdings" charset="2"/>
              <a:buChar char="§"/>
              <a:defRPr>
                <a:solidFill>
                  <a:srgbClr val="666666"/>
                </a:solidFill>
              </a:defRPr>
            </a:lvl4pPr>
            <a:lvl5pPr marL="2057400" indent="-228600">
              <a:buFont typeface="Wingdings" charset="2"/>
              <a:buChar char="§"/>
              <a:defRPr>
                <a:solidFill>
                  <a:srgbClr val="666666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743496" y="6359196"/>
            <a:ext cx="4114800" cy="365125"/>
          </a:xfrm>
        </p:spPr>
        <p:txBody>
          <a:bodyPr/>
          <a:lstStyle>
            <a:lvl1pPr algn="r">
              <a:defRPr sz="1400"/>
            </a:lvl1pPr>
          </a:lstStyle>
          <a:p>
            <a:r>
              <a:rPr lang="en-US" dirty="0" smtClean="0"/>
              <a:t>RIPE 76, Marseille, France 14-18 May 2018</a:t>
            </a:r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0664" y="6328949"/>
            <a:ext cx="525132" cy="425618"/>
          </a:xfrm>
        </p:spPr>
        <p:txBody>
          <a:bodyPr/>
          <a:lstStyle>
            <a:lvl1pPr algn="ctr">
              <a:defRPr b="1">
                <a:solidFill>
                  <a:schemeClr val="tx1"/>
                </a:solidFill>
              </a:defRPr>
            </a:lvl1pPr>
          </a:lstStyle>
          <a:p>
            <a:fld id="{F5C2041C-7869-0544-9B7B-A3C0D855421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79372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743496" y="6359196"/>
            <a:ext cx="4114800" cy="365125"/>
          </a:xfrm>
        </p:spPr>
        <p:txBody>
          <a:bodyPr/>
          <a:lstStyle>
            <a:lvl1pPr algn="r">
              <a:defRPr sz="1400"/>
            </a:lvl1pPr>
          </a:lstStyle>
          <a:p>
            <a:r>
              <a:rPr lang="en-US" dirty="0" smtClean="0"/>
              <a:t>RIPE 76, Marseille, France 14-18 May 2018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0" y="0"/>
            <a:ext cx="666461" cy="6858000"/>
          </a:xfrm>
          <a:prstGeom prst="rect">
            <a:avLst/>
          </a:prstGeom>
          <a:solidFill>
            <a:srgbClr val="91BAD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0664" y="6298703"/>
            <a:ext cx="525132" cy="425618"/>
          </a:xfrm>
        </p:spPr>
        <p:txBody>
          <a:bodyPr/>
          <a:lstStyle>
            <a:lvl1pPr algn="ctr">
              <a:defRPr b="1"/>
            </a:lvl1pPr>
          </a:lstStyle>
          <a:p>
            <a:fld id="{F5C2041C-7869-0544-9B7B-A3C0D855421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03920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s-ES_tradnl" smtClean="0"/>
              <a:t>Nov. 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ACM HotNets 2017, Palo Alto. Nov 2017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C2041C-7869-0544-9B7B-A3C0D85542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654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6" r:id="rId2"/>
    <p:sldLayoutId id="2147483650" r:id="rId3"/>
    <p:sldLayoutId id="2147483655" r:id="rId4"/>
  </p:sldLayoutIdLst>
  <p:timing>
    <p:tnLst>
      <p:par>
        <p:cTn id="1" dur="indefinite" restart="never" nodeType="tmRoot"/>
      </p:par>
    </p:tnLst>
  </p:timing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5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3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tiff"/><Relationship Id="rId5" Type="http://schemas.openxmlformats.org/officeDocument/2006/relationships/image" Target="../media/image14.tiff"/><Relationship Id="rId6" Type="http://schemas.openxmlformats.org/officeDocument/2006/relationships/image" Target="../media/image15.tiff"/><Relationship Id="rId7" Type="http://schemas.openxmlformats.org/officeDocument/2006/relationships/image" Target="../media/image16.tiff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tiff"/><Relationship Id="rId5" Type="http://schemas.openxmlformats.org/officeDocument/2006/relationships/image" Target="../media/image14.tiff"/><Relationship Id="rId6" Type="http://schemas.openxmlformats.org/officeDocument/2006/relationships/image" Target="../media/image15.tiff"/><Relationship Id="rId7" Type="http://schemas.openxmlformats.org/officeDocument/2006/relationships/image" Target="../media/image16.tiff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7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1.png"/><Relationship Id="rId12" Type="http://schemas.openxmlformats.org/officeDocument/2006/relationships/image" Target="../media/image12.tiff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8.png"/><Relationship Id="rId4" Type="http://schemas.microsoft.com/office/2007/relationships/hdphoto" Target="../media/hdphoto2.wdp"/><Relationship Id="rId5" Type="http://schemas.openxmlformats.org/officeDocument/2006/relationships/image" Target="../media/image9.png"/><Relationship Id="rId6" Type="http://schemas.microsoft.com/office/2007/relationships/hdphoto" Target="../media/hdphoto3.wdp"/><Relationship Id="rId7" Type="http://schemas.openxmlformats.org/officeDocument/2006/relationships/image" Target="../media/image10.png"/><Relationship Id="rId8" Type="http://schemas.microsoft.com/office/2007/relationships/hdphoto" Target="../media/hdphoto4.wdp"/><Relationship Id="rId9" Type="http://schemas.microsoft.com/office/2007/relationships/hdphoto" Target="../media/hdphoto5.wdp"/><Relationship Id="rId10" Type="http://schemas.microsoft.com/office/2007/relationships/hdphoto" Target="../media/hdphoto6.wdp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691054" y="881882"/>
            <a:ext cx="11246069" cy="1769800"/>
          </a:xfrm>
          <a:ln>
            <a:solidFill>
              <a:schemeClr val="bg1"/>
            </a:solidFill>
          </a:ln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en-US" sz="4000" b="1" dirty="0" smtClean="0"/>
              <a:t>Opportunities and Challenges of Ad-based  Measurements from the Edge of the Network</a:t>
            </a:r>
            <a:endParaRPr lang="en-US" sz="4000" b="1" dirty="0"/>
          </a:p>
        </p:txBody>
      </p:sp>
      <p:sp>
        <p:nvSpPr>
          <p:cNvPr id="6" name="Subtitle 2"/>
          <p:cNvSpPr>
            <a:spLocks noGrp="1"/>
          </p:cNvSpPr>
          <p:nvPr>
            <p:ph type="subTitle" idx="1"/>
          </p:nvPr>
        </p:nvSpPr>
        <p:spPr>
          <a:xfrm>
            <a:off x="1520042" y="2648198"/>
            <a:ext cx="9595262" cy="1436914"/>
          </a:xfrm>
          <a:ln>
            <a:solidFill>
              <a:srgbClr val="04335A"/>
            </a:solidFill>
          </a:ln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US" sz="2400" b="1" dirty="0" smtClean="0">
                <a:solidFill>
                  <a:srgbClr val="04335A"/>
                </a:solidFill>
              </a:rPr>
              <a:t>Patricia Callejo</a:t>
            </a:r>
            <a:r>
              <a:rPr lang="en-US" sz="2400" dirty="0" smtClean="0">
                <a:solidFill>
                  <a:srgbClr val="04335A"/>
                </a:solidFill>
              </a:rPr>
              <a:t>, Conor Kelton, Narseo Vallina-Rodriguez, Rub</a:t>
            </a:r>
            <a:r>
              <a:rPr lang="es-ES" sz="2400" dirty="0" smtClean="0">
                <a:solidFill>
                  <a:srgbClr val="04335A"/>
                </a:solidFill>
              </a:rPr>
              <a:t>én Cuevas, Oliver Gasser, Christian Kreibich, Florian Wohlfart, Ángel Cuevas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6542" y="4482988"/>
            <a:ext cx="1528762" cy="1528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829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1040524" y="3195363"/>
            <a:ext cx="10817772" cy="2711669"/>
          </a:xfrm>
        </p:spPr>
        <p:txBody>
          <a:bodyPr anchor="ctr"/>
          <a:lstStyle/>
          <a:p>
            <a:r>
              <a:rPr lang="en-US" dirty="0" smtClean="0"/>
              <a:t>Execution window</a:t>
            </a:r>
            <a:endParaRPr lang="en-US" dirty="0"/>
          </a:p>
          <a:p>
            <a:endParaRPr lang="en-US" dirty="0"/>
          </a:p>
          <a:p>
            <a:r>
              <a:rPr lang="en-US" dirty="0" smtClean="0"/>
              <a:t>Targeting accuracy</a:t>
            </a:r>
          </a:p>
          <a:p>
            <a:endParaRPr lang="en-US" dirty="0"/>
          </a:p>
          <a:p>
            <a:r>
              <a:rPr lang="en-US" dirty="0" smtClean="0"/>
              <a:t>Browser support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C2041C-7869-0544-9B7B-A3C0D855421F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040524" y="377825"/>
            <a:ext cx="10817772" cy="28175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kumimoji="0" sz="7200" b="1" cap="none" baseline="0">
                <a:ln w="500">
                  <a:noFill/>
                </a:ln>
                <a:solidFill>
                  <a:srgbClr val="002C5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  <a:ea typeface="+mj-ea"/>
                <a:cs typeface="+mj-cs"/>
              </a:defRPr>
            </a:lvl1pPr>
          </a:lstStyle>
          <a:p>
            <a:r>
              <a:rPr lang="en-US" dirty="0" err="1"/>
              <a:t>AdTag</a:t>
            </a:r>
            <a:r>
              <a:rPr lang="en-US" dirty="0"/>
              <a:t> evaluation</a:t>
            </a: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743496" y="6359196"/>
            <a:ext cx="4114800" cy="365125"/>
          </a:xfrm>
        </p:spPr>
        <p:txBody>
          <a:bodyPr/>
          <a:lstStyle>
            <a:lvl1pPr algn="r">
              <a:defRPr sz="1400"/>
            </a:lvl1pPr>
          </a:lstStyle>
          <a:p>
            <a:r>
              <a:rPr lang="en-US" dirty="0" smtClean="0"/>
              <a:t>RIPE 76, Marseille, France 14-18 May 2018</a:t>
            </a:r>
          </a:p>
        </p:txBody>
      </p:sp>
    </p:spTree>
    <p:extLst>
      <p:ext uri="{BB962C8B-B14F-4D97-AF65-F5344CB8AC3E}">
        <p14:creationId xmlns:p14="http://schemas.microsoft.com/office/powerpoint/2010/main" val="2123751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allAtOnce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Execution window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0524" y="1829774"/>
            <a:ext cx="10817772" cy="2512410"/>
          </a:xfrm>
        </p:spPr>
        <p:txBody>
          <a:bodyPr/>
          <a:lstStyle/>
          <a:p>
            <a:r>
              <a:rPr lang="en-US" dirty="0" smtClean="0"/>
              <a:t>Time active in the browser</a:t>
            </a:r>
          </a:p>
          <a:p>
            <a:endParaRPr lang="en-US" sz="1400" dirty="0" smtClean="0"/>
          </a:p>
          <a:p>
            <a:r>
              <a:rPr lang="en-US" dirty="0" smtClean="0"/>
              <a:t>Limited time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C2041C-7869-0544-9B7B-A3C0D855421F}" type="slidenum">
              <a:rPr lang="en-US" smtClean="0"/>
              <a:pPr/>
              <a:t>11</a:t>
            </a:fld>
            <a:endParaRPr lang="en-US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14044303"/>
              </p:ext>
            </p:extLst>
          </p:nvPr>
        </p:nvGraphicFramePr>
        <p:xfrm>
          <a:off x="2080612" y="3740098"/>
          <a:ext cx="8128000" cy="149123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32000"/>
                <a:gridCol w="2032000"/>
                <a:gridCol w="2032000"/>
                <a:gridCol w="2032000"/>
              </a:tblGrid>
              <a:tr h="378712"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666666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666666"/>
                          </a:solidFill>
                        </a:rPr>
                        <a:t>Percentiles</a:t>
                      </a:r>
                      <a:endParaRPr lang="en-US" dirty="0">
                        <a:solidFill>
                          <a:srgbClr val="666666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 dirty="0">
                        <a:solidFill>
                          <a:srgbClr val="666666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 dirty="0">
                        <a:solidFill>
                          <a:srgbClr val="666666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666666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666666"/>
                          </a:solidFill>
                        </a:rPr>
                        <a:t>25</a:t>
                      </a:r>
                      <a:r>
                        <a:rPr lang="en-US" baseline="30000" dirty="0" smtClean="0">
                          <a:solidFill>
                            <a:srgbClr val="666666"/>
                          </a:solidFill>
                        </a:rPr>
                        <a:t>th</a:t>
                      </a:r>
                      <a:endParaRPr lang="en-US" baseline="30000" dirty="0">
                        <a:solidFill>
                          <a:srgbClr val="666666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666666"/>
                          </a:solidFill>
                        </a:rPr>
                        <a:t>50</a:t>
                      </a:r>
                      <a:r>
                        <a:rPr lang="en-US" baseline="30000" dirty="0" smtClean="0">
                          <a:solidFill>
                            <a:srgbClr val="666666"/>
                          </a:solidFill>
                        </a:rPr>
                        <a:t>th</a:t>
                      </a:r>
                      <a:endParaRPr lang="en-US" baseline="30000" dirty="0">
                        <a:solidFill>
                          <a:srgbClr val="666666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666666"/>
                          </a:solidFill>
                        </a:rPr>
                        <a:t>75</a:t>
                      </a:r>
                      <a:r>
                        <a:rPr lang="en-US" baseline="30000" dirty="0" smtClean="0">
                          <a:solidFill>
                            <a:srgbClr val="666666"/>
                          </a:solidFill>
                        </a:rPr>
                        <a:t>th</a:t>
                      </a:r>
                      <a:endParaRPr lang="en-US" baseline="30000" dirty="0">
                        <a:solidFill>
                          <a:srgbClr val="666666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666666"/>
                          </a:solidFill>
                        </a:rPr>
                        <a:t>Mobile</a:t>
                      </a:r>
                      <a:endParaRPr lang="en-US" dirty="0">
                        <a:solidFill>
                          <a:srgbClr val="666666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666666"/>
                          </a:solidFill>
                        </a:rPr>
                        <a:t>7.8s</a:t>
                      </a:r>
                      <a:endParaRPr lang="en-US" dirty="0">
                        <a:solidFill>
                          <a:srgbClr val="666666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666666"/>
                          </a:solidFill>
                        </a:rPr>
                        <a:t>30.1s</a:t>
                      </a:r>
                      <a:endParaRPr lang="en-US" dirty="0">
                        <a:solidFill>
                          <a:srgbClr val="666666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666666"/>
                          </a:solidFill>
                        </a:rPr>
                        <a:t>&gt;</a:t>
                      </a:r>
                      <a:r>
                        <a:rPr lang="en-US" baseline="0" dirty="0" smtClean="0">
                          <a:solidFill>
                            <a:srgbClr val="666666"/>
                          </a:solidFill>
                        </a:rPr>
                        <a:t> 1 min</a:t>
                      </a:r>
                      <a:endParaRPr lang="en-US" dirty="0">
                        <a:solidFill>
                          <a:srgbClr val="666666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666666"/>
                          </a:solidFill>
                        </a:rPr>
                        <a:t>Desktop</a:t>
                      </a:r>
                      <a:endParaRPr lang="en-US" dirty="0">
                        <a:solidFill>
                          <a:srgbClr val="666666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666666"/>
                          </a:solidFill>
                        </a:rPr>
                        <a:t>14.3s</a:t>
                      </a:r>
                      <a:endParaRPr lang="en-US" dirty="0">
                        <a:solidFill>
                          <a:srgbClr val="666666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666666"/>
                          </a:solidFill>
                        </a:rPr>
                        <a:t>33.6s</a:t>
                      </a:r>
                      <a:endParaRPr lang="en-US" dirty="0">
                        <a:solidFill>
                          <a:srgbClr val="666666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666666"/>
                          </a:solidFill>
                        </a:rPr>
                        <a:t>&gt; 1</a:t>
                      </a:r>
                      <a:r>
                        <a:rPr lang="en-US" baseline="0" dirty="0" smtClean="0">
                          <a:solidFill>
                            <a:srgbClr val="666666"/>
                          </a:solidFill>
                        </a:rPr>
                        <a:t> min</a:t>
                      </a:r>
                      <a:endParaRPr lang="en-US" dirty="0">
                        <a:solidFill>
                          <a:srgbClr val="666666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7" name="Rectangle 6"/>
          <p:cNvSpPr/>
          <p:nvPr/>
        </p:nvSpPr>
        <p:spPr>
          <a:xfrm>
            <a:off x="6032317" y="4245974"/>
            <a:ext cx="4675877" cy="83756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</a:rPr>
              <a:t>Largest time on desktop devices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4577898" y="3825222"/>
            <a:ext cx="1042736" cy="181069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Arrow Connector 16"/>
          <p:cNvCxnSpPr>
            <a:stCxn id="11" idx="6"/>
          </p:cNvCxnSpPr>
          <p:nvPr/>
        </p:nvCxnSpPr>
        <p:spPr>
          <a:xfrm flipV="1">
            <a:off x="5620634" y="4718962"/>
            <a:ext cx="411683" cy="11607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743496" y="6359196"/>
            <a:ext cx="4114800" cy="365125"/>
          </a:xfrm>
        </p:spPr>
        <p:txBody>
          <a:bodyPr/>
          <a:lstStyle>
            <a:lvl1pPr algn="r">
              <a:defRPr sz="1400"/>
            </a:lvl1pPr>
          </a:lstStyle>
          <a:p>
            <a:r>
              <a:rPr lang="en-US" dirty="0" smtClean="0"/>
              <a:t>RIPE 76, Marseille, France 14-18 May 2018</a:t>
            </a:r>
          </a:p>
        </p:txBody>
      </p:sp>
    </p:spTree>
    <p:extLst>
      <p:ext uri="{BB962C8B-B14F-4D97-AF65-F5344CB8AC3E}">
        <p14:creationId xmlns:p14="http://schemas.microsoft.com/office/powerpoint/2010/main" val="243039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Targeting ISPs and Locations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C2041C-7869-0544-9B7B-A3C0D855421F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7981" y="1762844"/>
            <a:ext cx="7755858" cy="422087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791326" y="2759243"/>
            <a:ext cx="7242513" cy="1411704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USA experiment: </a:t>
            </a:r>
            <a:r>
              <a:rPr lang="en-US" sz="2400" b="1" dirty="0">
                <a:solidFill>
                  <a:schemeClr val="bg1"/>
                </a:solidFill>
              </a:rPr>
              <a:t>97% user accuracy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743496" y="6359196"/>
            <a:ext cx="4114800" cy="365125"/>
          </a:xfrm>
        </p:spPr>
        <p:txBody>
          <a:bodyPr/>
          <a:lstStyle>
            <a:lvl1pPr algn="r">
              <a:defRPr sz="1400"/>
            </a:lvl1pPr>
          </a:lstStyle>
          <a:p>
            <a:r>
              <a:rPr lang="en-US" dirty="0" smtClean="0"/>
              <a:t>RIPE 76, Marseille, France 14-18 May 2018</a:t>
            </a:r>
          </a:p>
        </p:txBody>
      </p:sp>
    </p:spTree>
    <p:extLst>
      <p:ext uri="{BB962C8B-B14F-4D97-AF65-F5344CB8AC3E}">
        <p14:creationId xmlns:p14="http://schemas.microsoft.com/office/powerpoint/2010/main" val="580976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Browser support</a:t>
            </a:r>
            <a:endParaRPr lang="en-US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80352606"/>
              </p:ext>
            </p:extLst>
          </p:nvPr>
        </p:nvGraphicFramePr>
        <p:xfrm>
          <a:off x="2115345" y="2186322"/>
          <a:ext cx="8408276" cy="318577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904446"/>
                <a:gridCol w="1404962"/>
                <a:gridCol w="2048734"/>
                <a:gridCol w="2050134"/>
              </a:tblGrid>
              <a:tr h="530963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en-US" sz="1800" kern="1200" dirty="0">
                        <a:solidFill>
                          <a:srgbClr val="666666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 smtClean="0">
                          <a:solidFill>
                            <a:srgbClr val="666666"/>
                          </a:solidFill>
                        </a:rPr>
                        <a:t>total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 err="1" smtClean="0">
                          <a:solidFill>
                            <a:srgbClr val="FF0000"/>
                          </a:solidFill>
                        </a:rPr>
                        <a:t>WebRTC</a:t>
                      </a:r>
                      <a:endParaRPr lang="en-US" b="1" dirty="0" smtClean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b="1" dirty="0" err="1" smtClean="0">
                          <a:solidFill>
                            <a:srgbClr val="FF0000"/>
                          </a:solidFill>
                        </a:rPr>
                        <a:t>WebSocket</a:t>
                      </a:r>
                      <a:endParaRPr lang="en-US" sz="1800" b="1" kern="1200" dirty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30963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800" kern="1200" dirty="0" smtClean="0">
                          <a:solidFill>
                            <a:srgbClr val="666666"/>
                          </a:solidFill>
                          <a:latin typeface="+mn-lt"/>
                          <a:ea typeface="+mn-ea"/>
                          <a:cs typeface="+mn-cs"/>
                        </a:rPr>
                        <a:t>Chrome</a:t>
                      </a:r>
                      <a:endParaRPr lang="en-US" sz="1800" kern="1200" dirty="0">
                        <a:solidFill>
                          <a:srgbClr val="666666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dirty="0" smtClean="0">
                          <a:solidFill>
                            <a:srgbClr val="666666"/>
                          </a:solidFill>
                        </a:rPr>
                        <a:t>34.5 %</a:t>
                      </a:r>
                      <a:endParaRPr lang="en-US" sz="1800" kern="1200" dirty="0">
                        <a:solidFill>
                          <a:srgbClr val="666666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dirty="0" smtClean="0">
                          <a:solidFill>
                            <a:srgbClr val="666666"/>
                          </a:solidFill>
                        </a:rPr>
                        <a:t>97 %</a:t>
                      </a:r>
                      <a:endParaRPr lang="en-US" sz="1800" kern="1200" dirty="0">
                        <a:solidFill>
                          <a:srgbClr val="666666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olidFill>
                            <a:srgbClr val="666666"/>
                          </a:solidFill>
                        </a:rPr>
                        <a:t>97 %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30963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800" kern="1200" dirty="0" smtClean="0">
                          <a:solidFill>
                            <a:srgbClr val="666666"/>
                          </a:solidFill>
                          <a:latin typeface="+mn-lt"/>
                          <a:ea typeface="+mn-ea"/>
                          <a:cs typeface="+mn-cs"/>
                        </a:rPr>
                        <a:t>Mobile Safari</a:t>
                      </a:r>
                      <a:endParaRPr lang="en-US" sz="1800" kern="1200" dirty="0">
                        <a:solidFill>
                          <a:srgbClr val="666666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800" kern="1200" dirty="0" smtClean="0">
                          <a:solidFill>
                            <a:srgbClr val="666666"/>
                          </a:solidFill>
                          <a:latin typeface="+mn-lt"/>
                          <a:ea typeface="+mn-ea"/>
                          <a:cs typeface="+mn-cs"/>
                        </a:rPr>
                        <a:t>21.7 %</a:t>
                      </a:r>
                      <a:endParaRPr lang="en-US" sz="1800" kern="1200" dirty="0">
                        <a:solidFill>
                          <a:srgbClr val="666666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800" kern="1200" dirty="0" smtClean="0">
                          <a:solidFill>
                            <a:srgbClr val="666666"/>
                          </a:solidFill>
                          <a:latin typeface="+mn-lt"/>
                          <a:ea typeface="+mn-ea"/>
                          <a:cs typeface="+mn-cs"/>
                        </a:rPr>
                        <a:t>n/a</a:t>
                      </a:r>
                      <a:endParaRPr lang="en-US" sz="1800" kern="1200" dirty="0">
                        <a:solidFill>
                          <a:srgbClr val="666666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800" kern="1200" dirty="0" smtClean="0">
                          <a:solidFill>
                            <a:srgbClr val="666666"/>
                          </a:solidFill>
                          <a:latin typeface="+mn-lt"/>
                          <a:ea typeface="+mn-ea"/>
                          <a:cs typeface="+mn-cs"/>
                        </a:rPr>
                        <a:t>14.3 % </a:t>
                      </a:r>
                      <a:endParaRPr lang="en-US" sz="1800" kern="1200" dirty="0">
                        <a:solidFill>
                          <a:srgbClr val="666666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30963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800" kern="1200" dirty="0" smtClean="0">
                          <a:solidFill>
                            <a:srgbClr val="666666"/>
                          </a:solidFill>
                          <a:latin typeface="+mn-lt"/>
                          <a:ea typeface="+mn-ea"/>
                          <a:cs typeface="+mn-cs"/>
                        </a:rPr>
                        <a:t>Chrome</a:t>
                      </a:r>
                      <a:r>
                        <a:rPr lang="en-US" sz="1800" kern="1200" baseline="0" dirty="0" smtClean="0">
                          <a:solidFill>
                            <a:srgbClr val="666666"/>
                          </a:solidFill>
                          <a:latin typeface="+mn-lt"/>
                          <a:ea typeface="+mn-ea"/>
                          <a:cs typeface="+mn-cs"/>
                        </a:rPr>
                        <a:t> Mobile</a:t>
                      </a:r>
                      <a:endParaRPr lang="en-US" sz="1800" kern="1200" dirty="0">
                        <a:solidFill>
                          <a:srgbClr val="666666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olidFill>
                            <a:srgbClr val="666666"/>
                          </a:solidFill>
                        </a:rPr>
                        <a:t>19.8 %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800" kern="1200" dirty="0" smtClean="0">
                          <a:solidFill>
                            <a:srgbClr val="666666"/>
                          </a:solidFill>
                          <a:latin typeface="+mn-lt"/>
                          <a:ea typeface="+mn-ea"/>
                          <a:cs typeface="+mn-cs"/>
                        </a:rPr>
                        <a:t>56 %</a:t>
                      </a:r>
                      <a:endParaRPr lang="en-US" sz="1800" kern="1200" dirty="0">
                        <a:solidFill>
                          <a:srgbClr val="666666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800" kern="1200" dirty="0" smtClean="0">
                          <a:solidFill>
                            <a:srgbClr val="666666"/>
                          </a:solidFill>
                          <a:latin typeface="+mn-lt"/>
                          <a:ea typeface="+mn-ea"/>
                          <a:cs typeface="+mn-cs"/>
                        </a:rPr>
                        <a:t>56 %</a:t>
                      </a:r>
                      <a:endParaRPr lang="en-US" sz="1800" kern="1200" dirty="0">
                        <a:solidFill>
                          <a:srgbClr val="666666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30963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800" kern="1200" dirty="0" smtClean="0">
                          <a:solidFill>
                            <a:srgbClr val="666666"/>
                          </a:solidFill>
                          <a:latin typeface="+mn-lt"/>
                          <a:ea typeface="+mn-ea"/>
                          <a:cs typeface="+mn-cs"/>
                        </a:rPr>
                        <a:t>Firefox</a:t>
                      </a:r>
                      <a:endParaRPr lang="en-US" sz="1800" kern="1200" dirty="0">
                        <a:solidFill>
                          <a:srgbClr val="666666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olidFill>
                            <a:srgbClr val="666666"/>
                          </a:solidFill>
                        </a:rPr>
                        <a:t>5.4 %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olidFill>
                            <a:srgbClr val="666666"/>
                          </a:solidFill>
                        </a:rPr>
                        <a:t>88 %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olidFill>
                            <a:srgbClr val="666666"/>
                          </a:solidFill>
                        </a:rPr>
                        <a:t>88 %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30963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800" kern="1200" dirty="0" smtClean="0">
                          <a:solidFill>
                            <a:srgbClr val="666666"/>
                          </a:solidFill>
                          <a:latin typeface="+mn-lt"/>
                          <a:ea typeface="+mn-ea"/>
                          <a:cs typeface="+mn-cs"/>
                        </a:rPr>
                        <a:t>Safari</a:t>
                      </a:r>
                      <a:endParaRPr lang="en-US" sz="1800" kern="1200" dirty="0">
                        <a:solidFill>
                          <a:srgbClr val="666666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800" kern="1200" dirty="0" smtClean="0">
                          <a:solidFill>
                            <a:srgbClr val="666666"/>
                          </a:solidFill>
                          <a:latin typeface="+mn-lt"/>
                          <a:ea typeface="+mn-ea"/>
                          <a:cs typeface="+mn-cs"/>
                        </a:rPr>
                        <a:t>4.6 %</a:t>
                      </a:r>
                      <a:endParaRPr lang="en-US" sz="1800" kern="1200" dirty="0">
                        <a:solidFill>
                          <a:srgbClr val="666666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800" kern="1200" dirty="0" smtClean="0">
                          <a:solidFill>
                            <a:srgbClr val="666666"/>
                          </a:solidFill>
                          <a:latin typeface="+mn-lt"/>
                          <a:ea typeface="+mn-ea"/>
                          <a:cs typeface="+mn-cs"/>
                        </a:rPr>
                        <a:t>n/a</a:t>
                      </a:r>
                      <a:endParaRPr lang="en-US" sz="1800" kern="1200" dirty="0">
                        <a:solidFill>
                          <a:srgbClr val="666666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800" kern="1200" dirty="0" smtClean="0">
                          <a:solidFill>
                            <a:srgbClr val="666666"/>
                          </a:solidFill>
                          <a:latin typeface="+mn-lt"/>
                          <a:ea typeface="+mn-ea"/>
                          <a:cs typeface="+mn-cs"/>
                        </a:rPr>
                        <a:t>95 %</a:t>
                      </a:r>
                      <a:endParaRPr lang="en-US" sz="1800" kern="1200" dirty="0">
                        <a:solidFill>
                          <a:srgbClr val="666666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</a:tbl>
          </a:graphicData>
        </a:graphic>
      </p:graphicFrame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C2041C-7869-0544-9B7B-A3C0D855421F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7" name="Oval 6"/>
          <p:cNvSpPr/>
          <p:nvPr/>
        </p:nvSpPr>
        <p:spPr>
          <a:xfrm>
            <a:off x="6338573" y="3163852"/>
            <a:ext cx="4500563" cy="127731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6142432" y="4806177"/>
            <a:ext cx="4892843" cy="113184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Less support in </a:t>
            </a:r>
            <a:r>
              <a:rPr lang="en-US" sz="2400" b="1" dirty="0"/>
              <a:t>m</a:t>
            </a:r>
            <a:r>
              <a:rPr lang="en-US" sz="2400" b="1" dirty="0" smtClean="0"/>
              <a:t>obile browsers</a:t>
            </a:r>
            <a:endParaRPr lang="en-US" sz="2400" b="1" dirty="0"/>
          </a:p>
        </p:txBody>
      </p:sp>
      <p:cxnSp>
        <p:nvCxnSpPr>
          <p:cNvPr id="11" name="Straight Arrow Connector 10"/>
          <p:cNvCxnSpPr>
            <a:stCxn id="7" idx="4"/>
            <a:endCxn id="9" idx="0"/>
          </p:cNvCxnSpPr>
          <p:nvPr/>
        </p:nvCxnSpPr>
        <p:spPr>
          <a:xfrm flipH="1">
            <a:off x="8588854" y="4441164"/>
            <a:ext cx="1" cy="36501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743496" y="6359196"/>
            <a:ext cx="4114800" cy="365125"/>
          </a:xfrm>
        </p:spPr>
        <p:txBody>
          <a:bodyPr/>
          <a:lstStyle>
            <a:lvl1pPr algn="r">
              <a:defRPr sz="1400"/>
            </a:lvl1pPr>
          </a:lstStyle>
          <a:p>
            <a:r>
              <a:rPr lang="en-US" dirty="0" smtClean="0"/>
              <a:t>RIPE 76, Marseille, France 14-18 May 2018</a:t>
            </a:r>
          </a:p>
        </p:txBody>
      </p:sp>
    </p:spTree>
    <p:extLst>
      <p:ext uri="{BB962C8B-B14F-4D97-AF65-F5344CB8AC3E}">
        <p14:creationId xmlns:p14="http://schemas.microsoft.com/office/powerpoint/2010/main" val="1179149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0524" y="365125"/>
            <a:ext cx="10817772" cy="5994071"/>
          </a:xfrm>
        </p:spPr>
        <p:txBody>
          <a:bodyPr>
            <a:noAutofit/>
          </a:bodyPr>
          <a:lstStyle/>
          <a:p>
            <a:pPr algn="ctr"/>
            <a:r>
              <a:rPr lang="en-US" sz="7200" b="1" dirty="0"/>
              <a:t>Use cases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C2041C-7869-0544-9B7B-A3C0D855421F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743496" y="6359196"/>
            <a:ext cx="4114800" cy="365125"/>
          </a:xfrm>
        </p:spPr>
        <p:txBody>
          <a:bodyPr/>
          <a:lstStyle>
            <a:lvl1pPr algn="r">
              <a:defRPr sz="1400"/>
            </a:lvl1pPr>
          </a:lstStyle>
          <a:p>
            <a:r>
              <a:rPr lang="en-US" dirty="0" smtClean="0"/>
              <a:t>RIPE 76, Marseille, France 14-18 May 2018</a:t>
            </a:r>
          </a:p>
        </p:txBody>
      </p:sp>
    </p:spTree>
    <p:extLst>
      <p:ext uri="{BB962C8B-B14F-4D97-AF65-F5344CB8AC3E}">
        <p14:creationId xmlns:p14="http://schemas.microsoft.com/office/powerpoint/2010/main" val="491664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Use cases: </a:t>
            </a:r>
            <a:r>
              <a:rPr lang="en-US" dirty="0" err="1" smtClean="0"/>
              <a:t>Middleboxes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54353" y="1576764"/>
            <a:ext cx="10817772" cy="4603531"/>
          </a:xfrm>
        </p:spPr>
        <p:txBody>
          <a:bodyPr anchor="t"/>
          <a:lstStyle/>
          <a:p>
            <a:pPr>
              <a:lnSpc>
                <a:spcPct val="200000"/>
              </a:lnSpc>
            </a:pPr>
            <a:r>
              <a:rPr lang="en-US" dirty="0" smtClean="0"/>
              <a:t>Detecting </a:t>
            </a:r>
            <a:r>
              <a:rPr lang="en-US" dirty="0" err="1" smtClean="0"/>
              <a:t>middleboxes</a:t>
            </a:r>
            <a:r>
              <a:rPr lang="en-US" dirty="0" smtClean="0"/>
              <a:t> and traffic manipulation (XHR and </a:t>
            </a:r>
            <a:r>
              <a:rPr lang="en-US" dirty="0" err="1" smtClean="0"/>
              <a:t>WebSocket</a:t>
            </a:r>
            <a:r>
              <a:rPr lang="en-US" dirty="0" smtClean="0"/>
              <a:t>)</a:t>
            </a:r>
          </a:p>
          <a:p>
            <a:pPr>
              <a:lnSpc>
                <a:spcPct val="200000"/>
              </a:lnSpc>
            </a:pPr>
            <a:r>
              <a:rPr lang="en-US" dirty="0" smtClean="0">
                <a:solidFill>
                  <a:schemeClr val="bg1"/>
                </a:solidFill>
              </a:rPr>
              <a:t>NAT detection and characterization</a:t>
            </a:r>
          </a:p>
          <a:p>
            <a:pPr>
              <a:lnSpc>
                <a:spcPct val="200000"/>
              </a:lnSpc>
            </a:pPr>
            <a:r>
              <a:rPr lang="en-US" dirty="0" smtClean="0">
                <a:solidFill>
                  <a:schemeClr val="bg1"/>
                </a:solidFill>
              </a:rPr>
              <a:t>CDN performance</a:t>
            </a:r>
          </a:p>
          <a:p>
            <a:pPr>
              <a:lnSpc>
                <a:spcPct val="200000"/>
              </a:lnSpc>
            </a:pPr>
            <a:r>
              <a:rPr lang="en-US" dirty="0" smtClean="0">
                <a:solidFill>
                  <a:schemeClr val="bg1"/>
                </a:solidFill>
              </a:rPr>
              <a:t>IP classification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C2041C-7869-0544-9B7B-A3C0D855421F}" type="slidenum">
              <a:rPr lang="en-US" smtClean="0"/>
              <a:pPr/>
              <a:t>15</a:t>
            </a:fld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2342431" y="3565927"/>
            <a:ext cx="519980" cy="812842"/>
            <a:chOff x="1989958" y="4959885"/>
            <a:chExt cx="637826" cy="989399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89958" y="4959885"/>
              <a:ext cx="637826" cy="578367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029504" y="5450324"/>
              <a:ext cx="498959" cy="498960"/>
            </a:xfrm>
            <a:prstGeom prst="rect">
              <a:avLst/>
            </a:prstGeom>
          </p:spPr>
        </p:pic>
      </p:grpSp>
      <p:sp>
        <p:nvSpPr>
          <p:cNvPr id="10" name="Cloud 9"/>
          <p:cNvSpPr/>
          <p:nvPr/>
        </p:nvSpPr>
        <p:spPr>
          <a:xfrm>
            <a:off x="3598021" y="3565926"/>
            <a:ext cx="1442171" cy="812843"/>
          </a:xfrm>
          <a:prstGeom prst="cloud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ysClr val="windowText" lastClr="000000"/>
                </a:solidFill>
              </a:rPr>
              <a:t>Online </a:t>
            </a:r>
            <a:r>
              <a:rPr lang="en-US" sz="1200" smtClean="0">
                <a:solidFill>
                  <a:sysClr val="windowText" lastClr="000000"/>
                </a:solidFill>
              </a:rPr>
              <a:t>Advertising Ecosystem</a:t>
            </a:r>
            <a:endParaRPr lang="en-US" sz="1200">
              <a:solidFill>
                <a:sysClr val="windowText" lastClr="000000"/>
              </a:solidFill>
            </a:endParaRPr>
          </a:p>
        </p:txBody>
      </p:sp>
      <p:cxnSp>
        <p:nvCxnSpPr>
          <p:cNvPr id="14" name="Straight Arrow Connector 13"/>
          <p:cNvCxnSpPr>
            <a:endCxn id="10" idx="2"/>
          </p:cNvCxnSpPr>
          <p:nvPr/>
        </p:nvCxnSpPr>
        <p:spPr>
          <a:xfrm>
            <a:off x="2860023" y="3968849"/>
            <a:ext cx="742471" cy="349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10" idx="0"/>
          </p:cNvCxnSpPr>
          <p:nvPr/>
        </p:nvCxnSpPr>
        <p:spPr>
          <a:xfrm flipV="1">
            <a:off x="5038990" y="3968848"/>
            <a:ext cx="655959" cy="35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621740" y="3333268"/>
            <a:ext cx="1399153" cy="1399153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6463835" y="3683724"/>
            <a:ext cx="286609" cy="490084"/>
            <a:chOff x="1989958" y="4959885"/>
            <a:chExt cx="637826" cy="989399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89958" y="4959885"/>
              <a:ext cx="637826" cy="578367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029504" y="5450324"/>
              <a:ext cx="498959" cy="498960"/>
            </a:xfrm>
            <a:prstGeom prst="rect">
              <a:avLst/>
            </a:prstGeom>
          </p:spPr>
        </p:pic>
      </p:grpSp>
      <p:cxnSp>
        <p:nvCxnSpPr>
          <p:cNvPr id="25" name="Straight Arrow Connector 24"/>
          <p:cNvCxnSpPr/>
          <p:nvPr/>
        </p:nvCxnSpPr>
        <p:spPr>
          <a:xfrm flipV="1">
            <a:off x="7020893" y="3372273"/>
            <a:ext cx="2193845" cy="62515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 rot="20591856">
            <a:off x="7911110" y="3375145"/>
            <a:ext cx="4683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SYN</a:t>
            </a:r>
            <a:endParaRPr lang="en-US" sz="1400" dirty="0"/>
          </a:p>
        </p:txBody>
      </p:sp>
      <p:cxnSp>
        <p:nvCxnSpPr>
          <p:cNvPr id="33" name="Straight Arrow Connector 32"/>
          <p:cNvCxnSpPr/>
          <p:nvPr/>
        </p:nvCxnSpPr>
        <p:spPr>
          <a:xfrm flipH="1">
            <a:off x="7020893" y="3549897"/>
            <a:ext cx="2193845" cy="60788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 rot="20591856">
            <a:off x="8073224" y="3832343"/>
            <a:ext cx="4489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RST</a:t>
            </a:r>
            <a:endParaRPr lang="en-US" dirty="0"/>
          </a:p>
        </p:txBody>
      </p:sp>
      <p:cxnSp>
        <p:nvCxnSpPr>
          <p:cNvPr id="36" name="Straight Arrow Connector 35"/>
          <p:cNvCxnSpPr/>
          <p:nvPr/>
        </p:nvCxnSpPr>
        <p:spPr>
          <a:xfrm>
            <a:off x="6321316" y="4588042"/>
            <a:ext cx="0" cy="57751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" name="Picture 37"/>
          <p:cNvPicPr>
            <a:picLocks noChangeAspect="1"/>
          </p:cNvPicPr>
          <p:nvPr/>
        </p:nvPicPr>
        <p:blipFill>
          <a:blip r:embed="rId6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789237" y="5208455"/>
            <a:ext cx="877302" cy="877302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7">
            <a:duotone>
              <a:schemeClr val="accent1">
                <a:shade val="45000"/>
                <a:satMod val="135000"/>
              </a:schemeClr>
              <a:prstClr val="white"/>
            </a:duotone>
            <a:alphaModFix/>
          </a:blip>
          <a:stretch>
            <a:fillRect/>
          </a:stretch>
        </p:blipFill>
        <p:spPr>
          <a:xfrm>
            <a:off x="5636647" y="5707889"/>
            <a:ext cx="472747" cy="472747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6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9297281" y="2997298"/>
            <a:ext cx="877302" cy="877302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7">
            <a:duotone>
              <a:schemeClr val="accent1">
                <a:shade val="45000"/>
                <a:satMod val="135000"/>
              </a:schemeClr>
              <a:prstClr val="white"/>
            </a:duotone>
            <a:alphaModFix/>
          </a:blip>
          <a:stretch>
            <a:fillRect/>
          </a:stretch>
        </p:blipFill>
        <p:spPr>
          <a:xfrm>
            <a:off x="9144691" y="3496732"/>
            <a:ext cx="472747" cy="472747"/>
          </a:xfrm>
          <a:prstGeom prst="rect">
            <a:avLst/>
          </a:prstGeom>
        </p:spPr>
      </p:pic>
      <p:sp>
        <p:nvSpPr>
          <p:cNvPr id="42" name="TextBox 41"/>
          <p:cNvSpPr txBox="1"/>
          <p:nvPr/>
        </p:nvSpPr>
        <p:spPr>
          <a:xfrm>
            <a:off x="6326475" y="4700337"/>
            <a:ext cx="5570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Log</a:t>
            </a:r>
            <a:endParaRPr lang="en-US" sz="1400" dirty="0"/>
          </a:p>
        </p:txBody>
      </p:sp>
      <p:sp>
        <p:nvSpPr>
          <p:cNvPr id="43" name="Cube 42"/>
          <p:cNvSpPr/>
          <p:nvPr/>
        </p:nvSpPr>
        <p:spPr>
          <a:xfrm>
            <a:off x="7931402" y="3469287"/>
            <a:ext cx="670162" cy="551577"/>
          </a:xfrm>
          <a:prstGeom prst="cube">
            <a:avLst>
              <a:gd name="adj" fmla="val 14142"/>
            </a:avLst>
          </a:prstGeom>
          <a:solidFill>
            <a:srgbClr val="DC726C"/>
          </a:solidFill>
          <a:ln>
            <a:solidFill>
              <a:srgbClr val="DC726C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MITM</a:t>
            </a:r>
            <a:endParaRPr lang="en-US" sz="1200" dirty="0"/>
          </a:p>
        </p:txBody>
      </p:sp>
      <p:sp>
        <p:nvSpPr>
          <p:cNvPr id="44" name="TextBox 43"/>
          <p:cNvSpPr txBox="1"/>
          <p:nvPr/>
        </p:nvSpPr>
        <p:spPr>
          <a:xfrm rot="20591856">
            <a:off x="7215539" y="3645204"/>
            <a:ext cx="4285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SYN</a:t>
            </a:r>
            <a:endParaRPr lang="en-US" sz="1200" dirty="0"/>
          </a:p>
        </p:txBody>
      </p:sp>
      <p:sp>
        <p:nvSpPr>
          <p:cNvPr id="45" name="TextBox 44"/>
          <p:cNvSpPr txBox="1"/>
          <p:nvPr/>
        </p:nvSpPr>
        <p:spPr>
          <a:xfrm rot="20591856">
            <a:off x="8691681" y="3219581"/>
            <a:ext cx="4285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SYN</a:t>
            </a:r>
            <a:endParaRPr lang="en-US" sz="1200" dirty="0"/>
          </a:p>
        </p:txBody>
      </p:sp>
      <p:sp>
        <p:nvSpPr>
          <p:cNvPr id="46" name="TextBox 45"/>
          <p:cNvSpPr txBox="1"/>
          <p:nvPr/>
        </p:nvSpPr>
        <p:spPr>
          <a:xfrm rot="20591856">
            <a:off x="8690329" y="3650909"/>
            <a:ext cx="4110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RST</a:t>
            </a:r>
            <a:endParaRPr lang="en-US" sz="1200" dirty="0"/>
          </a:p>
        </p:txBody>
      </p:sp>
      <p:sp>
        <p:nvSpPr>
          <p:cNvPr id="47" name="TextBox 46"/>
          <p:cNvSpPr txBox="1"/>
          <p:nvPr/>
        </p:nvSpPr>
        <p:spPr>
          <a:xfrm rot="20591856">
            <a:off x="7290629" y="4038828"/>
            <a:ext cx="4352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ACK</a:t>
            </a:r>
            <a:endParaRPr lang="en-US" sz="1600" dirty="0"/>
          </a:p>
        </p:txBody>
      </p:sp>
      <p:cxnSp>
        <p:nvCxnSpPr>
          <p:cNvPr id="51" name="Straight Arrow Connector 50"/>
          <p:cNvCxnSpPr/>
          <p:nvPr/>
        </p:nvCxnSpPr>
        <p:spPr>
          <a:xfrm flipV="1">
            <a:off x="7025477" y="3745978"/>
            <a:ext cx="893836" cy="25144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/>
          <p:nvPr/>
        </p:nvCxnSpPr>
        <p:spPr>
          <a:xfrm flipV="1">
            <a:off x="8608755" y="3352286"/>
            <a:ext cx="714341" cy="19815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/>
          <p:cNvCxnSpPr/>
          <p:nvPr/>
        </p:nvCxnSpPr>
        <p:spPr>
          <a:xfrm flipH="1">
            <a:off x="8646741" y="3570432"/>
            <a:ext cx="517882" cy="13586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/>
          <p:cNvCxnSpPr/>
          <p:nvPr/>
        </p:nvCxnSpPr>
        <p:spPr>
          <a:xfrm flipH="1">
            <a:off x="7016502" y="3904885"/>
            <a:ext cx="929349" cy="25382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722640" y="4000372"/>
            <a:ext cx="3201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C000"/>
                </a:solidFill>
              </a:rPr>
              <a:t>*</a:t>
            </a:r>
            <a:endParaRPr lang="en-US" b="1" dirty="0">
              <a:solidFill>
                <a:srgbClr val="FFC000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9357777" y="3066617"/>
            <a:ext cx="3201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C000"/>
                </a:solidFill>
              </a:rPr>
              <a:t>*</a:t>
            </a:r>
            <a:endParaRPr lang="en-US" b="1" dirty="0">
              <a:solidFill>
                <a:srgbClr val="FFC000"/>
              </a:solidFill>
            </a:endParaRPr>
          </a:p>
        </p:txBody>
      </p:sp>
      <p:sp>
        <p:nvSpPr>
          <p:cNvPr id="4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743496" y="6359196"/>
            <a:ext cx="4114800" cy="365125"/>
          </a:xfrm>
        </p:spPr>
        <p:txBody>
          <a:bodyPr/>
          <a:lstStyle>
            <a:lvl1pPr algn="r">
              <a:defRPr sz="1400"/>
            </a:lvl1pPr>
          </a:lstStyle>
          <a:p>
            <a:r>
              <a:rPr lang="en-US" dirty="0" smtClean="0"/>
              <a:t>RIPE 76, Marseille, France 14-18 May 2018</a:t>
            </a:r>
          </a:p>
        </p:txBody>
      </p:sp>
    </p:spTree>
    <p:extLst>
      <p:ext uri="{BB962C8B-B14F-4D97-AF65-F5344CB8AC3E}">
        <p14:creationId xmlns:p14="http://schemas.microsoft.com/office/powerpoint/2010/main" val="515003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34" grpId="0"/>
      <p:bldP spid="43" grpId="0" animBg="1"/>
      <p:bldP spid="44" grpId="0"/>
      <p:bldP spid="45" grpId="0"/>
      <p:bldP spid="46" grpId="0"/>
      <p:bldP spid="4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Use cases: NAT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82929" y="1519612"/>
            <a:ext cx="10817772" cy="4603531"/>
          </a:xfrm>
        </p:spPr>
        <p:txBody>
          <a:bodyPr anchor="t"/>
          <a:lstStyle/>
          <a:p>
            <a:pPr>
              <a:lnSpc>
                <a:spcPct val="200000"/>
              </a:lnSpc>
            </a:pPr>
            <a:r>
              <a:rPr lang="en-US" dirty="0"/>
              <a:t>NAT detection and </a:t>
            </a:r>
            <a:r>
              <a:rPr lang="en-US" dirty="0" smtClean="0"/>
              <a:t>characterization (</a:t>
            </a:r>
            <a:r>
              <a:rPr lang="en-US" dirty="0" err="1" smtClean="0"/>
              <a:t>WebRTC</a:t>
            </a:r>
            <a:r>
              <a:rPr lang="en-US" dirty="0" smtClean="0"/>
              <a:t> and </a:t>
            </a:r>
            <a:r>
              <a:rPr lang="en-US" dirty="0" err="1" smtClean="0"/>
              <a:t>WebSocket</a:t>
            </a:r>
            <a:r>
              <a:rPr lang="en-US" dirty="0" smtClean="0"/>
              <a:t>) </a:t>
            </a:r>
            <a:endParaRPr lang="en-US" dirty="0"/>
          </a:p>
          <a:p>
            <a:pPr>
              <a:lnSpc>
                <a:spcPct val="200000"/>
              </a:lnSpc>
            </a:pPr>
            <a:r>
              <a:rPr lang="en-US" dirty="0" smtClean="0">
                <a:solidFill>
                  <a:schemeClr val="bg1"/>
                </a:solidFill>
              </a:rPr>
              <a:t>NAT detection and characterization</a:t>
            </a:r>
          </a:p>
          <a:p>
            <a:pPr>
              <a:lnSpc>
                <a:spcPct val="200000"/>
              </a:lnSpc>
            </a:pPr>
            <a:r>
              <a:rPr lang="en-US" dirty="0" smtClean="0">
                <a:solidFill>
                  <a:schemeClr val="bg1"/>
                </a:solidFill>
              </a:rPr>
              <a:t>CDN performance</a:t>
            </a:r>
          </a:p>
          <a:p>
            <a:pPr>
              <a:lnSpc>
                <a:spcPct val="200000"/>
              </a:lnSpc>
            </a:pPr>
            <a:r>
              <a:rPr lang="en-US" dirty="0" smtClean="0">
                <a:solidFill>
                  <a:schemeClr val="bg1"/>
                </a:solidFill>
              </a:rPr>
              <a:t>IP classification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C2041C-7869-0544-9B7B-A3C0D855421F}" type="slidenum">
              <a:rPr lang="en-US" smtClean="0"/>
              <a:pPr/>
              <a:t>16</a:t>
            </a:fld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2342431" y="3565927"/>
            <a:ext cx="519980" cy="812842"/>
            <a:chOff x="1989958" y="4959885"/>
            <a:chExt cx="637826" cy="989399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89958" y="4959885"/>
              <a:ext cx="637826" cy="578367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029504" y="5450324"/>
              <a:ext cx="498959" cy="498960"/>
            </a:xfrm>
            <a:prstGeom prst="rect">
              <a:avLst/>
            </a:prstGeom>
          </p:spPr>
        </p:pic>
      </p:grpSp>
      <p:sp>
        <p:nvSpPr>
          <p:cNvPr id="10" name="Cloud 9"/>
          <p:cNvSpPr/>
          <p:nvPr/>
        </p:nvSpPr>
        <p:spPr>
          <a:xfrm>
            <a:off x="3598021" y="3565926"/>
            <a:ext cx="1442171" cy="812843"/>
          </a:xfrm>
          <a:prstGeom prst="cloud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Online </a:t>
            </a:r>
            <a:r>
              <a:rPr lang="en-US" sz="1200" smtClean="0">
                <a:solidFill>
                  <a:schemeClr val="tx1"/>
                </a:solidFill>
              </a:rPr>
              <a:t>Advertising Ecosystem</a:t>
            </a:r>
            <a:endParaRPr lang="en-US" sz="1200">
              <a:solidFill>
                <a:schemeClr val="tx1"/>
              </a:solidFill>
            </a:endParaRPr>
          </a:p>
        </p:txBody>
      </p:sp>
      <p:cxnSp>
        <p:nvCxnSpPr>
          <p:cNvPr id="14" name="Straight Arrow Connector 13"/>
          <p:cNvCxnSpPr>
            <a:endCxn id="10" idx="2"/>
          </p:cNvCxnSpPr>
          <p:nvPr/>
        </p:nvCxnSpPr>
        <p:spPr>
          <a:xfrm>
            <a:off x="2860023" y="3968849"/>
            <a:ext cx="742471" cy="349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10" idx="0"/>
          </p:cNvCxnSpPr>
          <p:nvPr/>
        </p:nvCxnSpPr>
        <p:spPr>
          <a:xfrm flipV="1">
            <a:off x="5038990" y="3968848"/>
            <a:ext cx="655959" cy="35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621740" y="3333268"/>
            <a:ext cx="1399153" cy="1399153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6463835" y="3683724"/>
            <a:ext cx="286609" cy="490084"/>
            <a:chOff x="1989958" y="4959885"/>
            <a:chExt cx="637826" cy="989399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89958" y="4959885"/>
              <a:ext cx="637826" cy="578367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029504" y="5450324"/>
              <a:ext cx="498959" cy="498960"/>
            </a:xfrm>
            <a:prstGeom prst="rect">
              <a:avLst/>
            </a:prstGeom>
          </p:spPr>
        </p:pic>
      </p:grpSp>
      <p:cxnSp>
        <p:nvCxnSpPr>
          <p:cNvPr id="36" name="Straight Arrow Connector 35"/>
          <p:cNvCxnSpPr/>
          <p:nvPr/>
        </p:nvCxnSpPr>
        <p:spPr>
          <a:xfrm>
            <a:off x="6321316" y="4588042"/>
            <a:ext cx="0" cy="57751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" name="Picture 37"/>
          <p:cNvPicPr>
            <a:picLocks noChangeAspect="1"/>
          </p:cNvPicPr>
          <p:nvPr/>
        </p:nvPicPr>
        <p:blipFill>
          <a:blip r:embed="rId6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789237" y="5208455"/>
            <a:ext cx="877302" cy="877302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7">
            <a:duotone>
              <a:schemeClr val="accent1">
                <a:shade val="45000"/>
                <a:satMod val="135000"/>
              </a:schemeClr>
              <a:prstClr val="white"/>
            </a:duotone>
            <a:alphaModFix/>
          </a:blip>
          <a:stretch>
            <a:fillRect/>
          </a:stretch>
        </p:blipFill>
        <p:spPr>
          <a:xfrm>
            <a:off x="5636647" y="5707889"/>
            <a:ext cx="472747" cy="472747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9341571" y="3501467"/>
            <a:ext cx="877302" cy="877302"/>
          </a:xfrm>
          <a:prstGeom prst="rect">
            <a:avLst/>
          </a:prstGeom>
        </p:spPr>
      </p:pic>
      <p:sp>
        <p:nvSpPr>
          <p:cNvPr id="42" name="TextBox 41"/>
          <p:cNvSpPr txBox="1"/>
          <p:nvPr/>
        </p:nvSpPr>
        <p:spPr>
          <a:xfrm>
            <a:off x="6326475" y="4700337"/>
            <a:ext cx="5570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Log</a:t>
            </a:r>
            <a:endParaRPr lang="en-US" sz="1400" dirty="0"/>
          </a:p>
        </p:txBody>
      </p:sp>
      <p:sp>
        <p:nvSpPr>
          <p:cNvPr id="43" name="Cube 42"/>
          <p:cNvSpPr/>
          <p:nvPr/>
        </p:nvSpPr>
        <p:spPr>
          <a:xfrm>
            <a:off x="7880492" y="3647731"/>
            <a:ext cx="670162" cy="551577"/>
          </a:xfrm>
          <a:prstGeom prst="cube">
            <a:avLst>
              <a:gd name="adj" fmla="val 14142"/>
            </a:avLst>
          </a:prstGeom>
          <a:ln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smtClean="0"/>
              <a:t>NAT</a:t>
            </a:r>
            <a:endParaRPr lang="en-US" sz="1200" dirty="0"/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6883533" y="3878529"/>
            <a:ext cx="996959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>
            <a:stCxn id="43" idx="5"/>
          </p:cNvCxnSpPr>
          <p:nvPr/>
        </p:nvCxnSpPr>
        <p:spPr>
          <a:xfrm flipV="1">
            <a:off x="8550654" y="3878529"/>
            <a:ext cx="893384" cy="598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H="1">
            <a:off x="6883533" y="4173808"/>
            <a:ext cx="2560505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/>
          <p:cNvSpPr txBox="1"/>
          <p:nvPr/>
        </p:nvSpPr>
        <p:spPr>
          <a:xfrm>
            <a:off x="9444038" y="4363207"/>
            <a:ext cx="671512" cy="5416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smtClean="0"/>
              <a:t>STUN Server</a:t>
            </a:r>
            <a:endParaRPr lang="en-US" sz="1400" dirty="0"/>
          </a:p>
        </p:txBody>
      </p:sp>
      <p:sp>
        <p:nvSpPr>
          <p:cNvPr id="49" name="TextBox 48"/>
          <p:cNvSpPr txBox="1"/>
          <p:nvPr/>
        </p:nvSpPr>
        <p:spPr>
          <a:xfrm>
            <a:off x="8628466" y="3362593"/>
            <a:ext cx="737759" cy="5341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smtClean="0"/>
              <a:t>STUN request</a:t>
            </a:r>
            <a:endParaRPr lang="en-US" sz="1400" dirty="0"/>
          </a:p>
        </p:txBody>
      </p:sp>
      <p:sp>
        <p:nvSpPr>
          <p:cNvPr id="50" name="TextBox 49"/>
          <p:cNvSpPr txBox="1"/>
          <p:nvPr/>
        </p:nvSpPr>
        <p:spPr>
          <a:xfrm>
            <a:off x="7123360" y="4183794"/>
            <a:ext cx="22428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Public address</a:t>
            </a:r>
            <a:r>
              <a:rPr lang="en-US" sz="1400" smtClean="0"/>
              <a:t>, NAT type</a:t>
            </a:r>
            <a:endParaRPr lang="en-US" sz="1400" dirty="0"/>
          </a:p>
        </p:txBody>
      </p:sp>
      <p:sp>
        <p:nvSpPr>
          <p:cNvPr id="54" name="TextBox 53"/>
          <p:cNvSpPr txBox="1"/>
          <p:nvPr/>
        </p:nvSpPr>
        <p:spPr>
          <a:xfrm>
            <a:off x="7086920" y="3362593"/>
            <a:ext cx="737759" cy="5341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smtClean="0"/>
              <a:t>STUN request</a:t>
            </a:r>
            <a:endParaRPr lang="en-US" sz="1400" dirty="0"/>
          </a:p>
        </p:txBody>
      </p:sp>
      <p:sp>
        <p:nvSpPr>
          <p:cNvPr id="30" name="TextBox 29"/>
          <p:cNvSpPr txBox="1"/>
          <p:nvPr/>
        </p:nvSpPr>
        <p:spPr>
          <a:xfrm>
            <a:off x="5721027" y="3999128"/>
            <a:ext cx="3201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C000"/>
                </a:solidFill>
              </a:rPr>
              <a:t>*</a:t>
            </a:r>
            <a:endParaRPr lang="en-US" b="1" dirty="0">
              <a:solidFill>
                <a:srgbClr val="FFC00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9390126" y="3580214"/>
            <a:ext cx="3201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*</a:t>
            </a:r>
            <a:endParaRPr lang="en-US" b="1" dirty="0"/>
          </a:p>
        </p:txBody>
      </p:sp>
      <p:sp>
        <p:nvSpPr>
          <p:cNvPr id="32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743496" y="6359196"/>
            <a:ext cx="4114800" cy="365125"/>
          </a:xfrm>
        </p:spPr>
        <p:txBody>
          <a:bodyPr/>
          <a:lstStyle>
            <a:lvl1pPr algn="r">
              <a:defRPr sz="1400"/>
            </a:lvl1pPr>
          </a:lstStyle>
          <a:p>
            <a:r>
              <a:rPr lang="en-US" dirty="0" smtClean="0"/>
              <a:t>RIPE 76, Marseille, France 14-18 May 2018</a:t>
            </a:r>
          </a:p>
        </p:txBody>
      </p:sp>
    </p:spTree>
    <p:extLst>
      <p:ext uri="{BB962C8B-B14F-4D97-AF65-F5344CB8AC3E}">
        <p14:creationId xmlns:p14="http://schemas.microsoft.com/office/powerpoint/2010/main" val="1835348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50" grpId="0"/>
      <p:bldP spid="5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Use cases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0524" y="1559309"/>
            <a:ext cx="10817772" cy="4603531"/>
          </a:xfrm>
        </p:spPr>
        <p:txBody>
          <a:bodyPr anchor="ctr"/>
          <a:lstStyle/>
          <a:p>
            <a:r>
              <a:rPr lang="en-US" dirty="0" smtClean="0"/>
              <a:t>Detecting </a:t>
            </a:r>
            <a:r>
              <a:rPr lang="en-US" dirty="0" err="1" smtClean="0"/>
              <a:t>middleboxes</a:t>
            </a:r>
            <a:r>
              <a:rPr lang="en-US" dirty="0" smtClean="0"/>
              <a:t> and traffic </a:t>
            </a:r>
            <a:r>
              <a:rPr lang="en-US" dirty="0"/>
              <a:t>manipulation (XHR and </a:t>
            </a:r>
            <a:r>
              <a:rPr lang="en-US" dirty="0" err="1"/>
              <a:t>WebSocket</a:t>
            </a:r>
            <a:r>
              <a:rPr lang="en-US" dirty="0" smtClean="0"/>
              <a:t>)</a:t>
            </a:r>
            <a:endParaRPr lang="en-US" dirty="0"/>
          </a:p>
          <a:p>
            <a:pPr>
              <a:lnSpc>
                <a:spcPct val="200000"/>
              </a:lnSpc>
            </a:pPr>
            <a:r>
              <a:rPr lang="en-US" dirty="0" smtClean="0"/>
              <a:t>NAT detection and characterization </a:t>
            </a:r>
            <a:r>
              <a:rPr lang="en-US" dirty="0"/>
              <a:t>(</a:t>
            </a:r>
            <a:r>
              <a:rPr lang="en-US" dirty="0" err="1"/>
              <a:t>WebRTC</a:t>
            </a:r>
            <a:r>
              <a:rPr lang="en-US" dirty="0"/>
              <a:t> and </a:t>
            </a:r>
            <a:r>
              <a:rPr lang="en-US" dirty="0" err="1"/>
              <a:t>WebSocket</a:t>
            </a:r>
            <a:r>
              <a:rPr lang="en-US" dirty="0"/>
              <a:t>) </a:t>
            </a:r>
            <a:endParaRPr lang="en-US" dirty="0" smtClean="0"/>
          </a:p>
          <a:p>
            <a:pPr>
              <a:lnSpc>
                <a:spcPct val="200000"/>
              </a:lnSpc>
            </a:pPr>
            <a:r>
              <a:rPr lang="en-US" b="1" dirty="0" smtClean="0"/>
              <a:t>CDN performance (XHR </a:t>
            </a:r>
            <a:r>
              <a:rPr lang="en-US" b="1" dirty="0"/>
              <a:t>and </a:t>
            </a:r>
            <a:r>
              <a:rPr lang="en-US" b="1" dirty="0" err="1"/>
              <a:t>WebSocket</a:t>
            </a:r>
            <a:r>
              <a:rPr lang="en-US" b="1" dirty="0"/>
              <a:t>) </a:t>
            </a:r>
            <a:endParaRPr lang="en-US" b="1" dirty="0" smtClean="0"/>
          </a:p>
          <a:p>
            <a:pPr>
              <a:lnSpc>
                <a:spcPct val="200000"/>
              </a:lnSpc>
            </a:pPr>
            <a:r>
              <a:rPr lang="en-US" b="1" dirty="0" smtClean="0"/>
              <a:t>IP classification (</a:t>
            </a:r>
            <a:r>
              <a:rPr lang="en-US" b="1" dirty="0" err="1"/>
              <a:t>WebRTC</a:t>
            </a:r>
            <a:r>
              <a:rPr lang="en-US" b="1" dirty="0"/>
              <a:t> and </a:t>
            </a:r>
            <a:r>
              <a:rPr lang="en-US" b="1" dirty="0" err="1"/>
              <a:t>WebSocket</a:t>
            </a:r>
            <a:r>
              <a:rPr lang="en-US" b="1" dirty="0"/>
              <a:t>)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C2041C-7869-0544-9B7B-A3C0D855421F}" type="slidenum">
              <a:rPr lang="en-US" smtClean="0">
                <a:solidFill>
                  <a:schemeClr val="tx1"/>
                </a:solidFill>
              </a:rPr>
              <a:pPr/>
              <a:t>17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743496" y="6359196"/>
            <a:ext cx="4114800" cy="365125"/>
          </a:xfrm>
        </p:spPr>
        <p:txBody>
          <a:bodyPr/>
          <a:lstStyle>
            <a:lvl1pPr algn="r">
              <a:defRPr sz="1400"/>
            </a:lvl1pPr>
          </a:lstStyle>
          <a:p>
            <a:r>
              <a:rPr lang="en-US" dirty="0" smtClean="0"/>
              <a:t>RIPE 76, Marseille, France 14-18 May 2018</a:t>
            </a:r>
          </a:p>
        </p:txBody>
      </p:sp>
    </p:spTree>
    <p:extLst>
      <p:ext uri="{BB962C8B-B14F-4D97-AF65-F5344CB8AC3E}">
        <p14:creationId xmlns:p14="http://schemas.microsoft.com/office/powerpoint/2010/main" val="1943485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Summarizing </a:t>
            </a:r>
            <a:r>
              <a:rPr lang="mr-IN" dirty="0" smtClean="0"/>
              <a:t>…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C2041C-7869-0544-9B7B-A3C0D855421F}" type="slidenum">
              <a:rPr lang="en-US" smtClean="0"/>
              <a:pPr/>
              <a:t>18</a:t>
            </a:fld>
            <a:endParaRPr lang="en-US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59648626"/>
              </p:ext>
            </p:extLst>
          </p:nvPr>
        </p:nvGraphicFramePr>
        <p:xfrm>
          <a:off x="1040524" y="2471904"/>
          <a:ext cx="10641307" cy="30700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041202"/>
                <a:gridCol w="1505901"/>
                <a:gridCol w="1773551"/>
                <a:gridCol w="1773551"/>
                <a:gridCol w="1773551"/>
                <a:gridCol w="1773551"/>
              </a:tblGrid>
              <a:tr h="48600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en-US" sz="1800" kern="1200" dirty="0">
                        <a:solidFill>
                          <a:srgbClr val="666666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olidFill>
                            <a:srgbClr val="666666"/>
                          </a:solidFill>
                        </a:rPr>
                        <a:t>RIPE Atlas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olidFill>
                            <a:srgbClr val="666666"/>
                          </a:solidFill>
                        </a:rPr>
                        <a:t>Archipelago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dirty="0" err="1" smtClean="0">
                          <a:solidFill>
                            <a:srgbClr val="666666"/>
                          </a:solidFill>
                        </a:rPr>
                        <a:t>Netalyzr</a:t>
                      </a:r>
                      <a:endParaRPr lang="en-US" sz="1800" kern="1200" dirty="0">
                        <a:solidFill>
                          <a:srgbClr val="666666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 smtClean="0">
                          <a:solidFill>
                            <a:srgbClr val="666666"/>
                          </a:solidFill>
                        </a:rPr>
                        <a:t>Luminati</a:t>
                      </a:r>
                      <a:endParaRPr lang="en-US" dirty="0" smtClean="0">
                        <a:solidFill>
                          <a:srgbClr val="666666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 err="1" smtClean="0">
                          <a:solidFill>
                            <a:srgbClr val="666666"/>
                          </a:solidFill>
                        </a:rPr>
                        <a:t>AdTag</a:t>
                      </a:r>
                      <a:endParaRPr lang="en-US" b="1" dirty="0" smtClean="0">
                        <a:solidFill>
                          <a:srgbClr val="666666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8600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800" kern="1200" dirty="0" smtClean="0">
                          <a:solidFill>
                            <a:srgbClr val="666666"/>
                          </a:solidFill>
                          <a:latin typeface="+mn-lt"/>
                          <a:ea typeface="+mn-ea"/>
                          <a:cs typeface="+mn-cs"/>
                        </a:rPr>
                        <a:t>Number of</a:t>
                      </a:r>
                      <a:r>
                        <a:rPr lang="en-US" sz="1800" kern="1200" baseline="0" dirty="0" smtClean="0">
                          <a:solidFill>
                            <a:srgbClr val="666666"/>
                          </a:solidFill>
                          <a:latin typeface="+mn-lt"/>
                          <a:ea typeface="+mn-ea"/>
                          <a:cs typeface="+mn-cs"/>
                        </a:rPr>
                        <a:t> sessions</a:t>
                      </a:r>
                      <a:endParaRPr lang="en-US" sz="1800" kern="1200" dirty="0">
                        <a:solidFill>
                          <a:srgbClr val="666666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endParaRPr lang="en-US" sz="1800" kern="1200" dirty="0">
                        <a:solidFill>
                          <a:srgbClr val="666666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endParaRPr lang="en-US" sz="1800" kern="1200" dirty="0">
                        <a:solidFill>
                          <a:srgbClr val="666666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endParaRPr lang="en-US" sz="1800" kern="1200" dirty="0">
                        <a:solidFill>
                          <a:srgbClr val="666666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endParaRPr lang="en-US" sz="1800" kern="1200" dirty="0">
                        <a:solidFill>
                          <a:srgbClr val="666666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endParaRPr lang="en-US" sz="1800" b="1" kern="1200" dirty="0">
                        <a:solidFill>
                          <a:srgbClr val="666666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8600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800" kern="1200" dirty="0" smtClean="0">
                          <a:solidFill>
                            <a:srgbClr val="666666"/>
                          </a:solidFill>
                          <a:latin typeface="+mn-lt"/>
                          <a:ea typeface="+mn-ea"/>
                          <a:cs typeface="+mn-cs"/>
                        </a:rPr>
                        <a:t>Targeting</a:t>
                      </a:r>
                      <a:endParaRPr lang="en-US" sz="1800" kern="1200" dirty="0">
                        <a:solidFill>
                          <a:srgbClr val="666666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endParaRPr lang="en-US" sz="1800" kern="1200" dirty="0">
                        <a:solidFill>
                          <a:srgbClr val="666666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endParaRPr lang="en-US" sz="1800" kern="1200" dirty="0">
                        <a:solidFill>
                          <a:srgbClr val="666666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endParaRPr lang="en-US" sz="1800" kern="1200" dirty="0">
                        <a:solidFill>
                          <a:srgbClr val="666666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endParaRPr lang="en-US" sz="1800" kern="1200" dirty="0">
                        <a:solidFill>
                          <a:srgbClr val="666666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endParaRPr lang="en-US" sz="1800" b="1" kern="1200" dirty="0">
                        <a:solidFill>
                          <a:srgbClr val="666666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8600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800" kern="1200" dirty="0" smtClean="0">
                          <a:solidFill>
                            <a:srgbClr val="666666"/>
                          </a:solidFill>
                          <a:latin typeface="+mn-lt"/>
                          <a:ea typeface="+mn-ea"/>
                          <a:cs typeface="+mn-cs"/>
                        </a:rPr>
                        <a:t>Time</a:t>
                      </a:r>
                      <a:endParaRPr lang="en-US" sz="1800" kern="1200" dirty="0">
                        <a:solidFill>
                          <a:srgbClr val="666666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endParaRPr lang="en-US" sz="1800" kern="1200" dirty="0">
                        <a:solidFill>
                          <a:srgbClr val="666666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endParaRPr lang="en-US" sz="1800" kern="1200" dirty="0">
                        <a:solidFill>
                          <a:srgbClr val="666666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endParaRPr lang="en-US" sz="1800" kern="1200" dirty="0">
                        <a:solidFill>
                          <a:srgbClr val="666666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endParaRPr lang="en-US" sz="1800" kern="1200" dirty="0">
                        <a:solidFill>
                          <a:srgbClr val="666666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endParaRPr lang="en-US" sz="1800" b="1" kern="1200" dirty="0">
                        <a:solidFill>
                          <a:srgbClr val="666666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8600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800" kern="1200" dirty="0" smtClean="0">
                          <a:solidFill>
                            <a:srgbClr val="666666"/>
                          </a:solidFill>
                          <a:latin typeface="+mn-lt"/>
                          <a:ea typeface="+mn-ea"/>
                          <a:cs typeface="+mn-cs"/>
                        </a:rPr>
                        <a:t>ISP-coverage</a:t>
                      </a:r>
                      <a:endParaRPr lang="en-US" sz="1800" kern="1200" dirty="0">
                        <a:solidFill>
                          <a:srgbClr val="666666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endParaRPr lang="en-US" sz="1800" kern="1200" dirty="0">
                        <a:solidFill>
                          <a:srgbClr val="666666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endParaRPr lang="en-US" sz="1800" kern="1200" dirty="0">
                        <a:solidFill>
                          <a:srgbClr val="666666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endParaRPr lang="en-US" sz="1800" kern="1200" dirty="0">
                        <a:solidFill>
                          <a:srgbClr val="666666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endParaRPr lang="en-US" sz="1800" kern="1200" dirty="0">
                        <a:solidFill>
                          <a:srgbClr val="666666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endParaRPr lang="en-US" sz="1800" b="1" kern="1200" dirty="0">
                        <a:solidFill>
                          <a:srgbClr val="666666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8600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800" kern="1200" dirty="0" smtClean="0">
                          <a:solidFill>
                            <a:srgbClr val="666666"/>
                          </a:solidFill>
                          <a:latin typeface="+mn-lt"/>
                          <a:ea typeface="+mn-ea"/>
                          <a:cs typeface="+mn-cs"/>
                        </a:rPr>
                        <a:t>Measurement capabilities</a:t>
                      </a:r>
                      <a:endParaRPr lang="en-US" sz="1800" kern="1200" dirty="0">
                        <a:solidFill>
                          <a:srgbClr val="666666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endParaRPr lang="en-US" sz="1800" kern="1200" dirty="0">
                        <a:solidFill>
                          <a:srgbClr val="666666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endParaRPr lang="en-US" sz="1800" kern="1200" dirty="0">
                        <a:solidFill>
                          <a:srgbClr val="666666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endParaRPr lang="en-US" sz="1800" kern="1200" dirty="0">
                        <a:solidFill>
                          <a:srgbClr val="666666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endParaRPr lang="en-US" sz="1800" kern="1200" dirty="0">
                        <a:solidFill>
                          <a:srgbClr val="666666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endParaRPr lang="en-US" sz="1800" b="1" kern="1200" dirty="0">
                        <a:solidFill>
                          <a:srgbClr val="666666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</a:tr>
            </a:tbl>
          </a:graphicData>
        </a:graphic>
      </p:graphicFrame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0084" y="2982015"/>
            <a:ext cx="403514" cy="41105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0084" y="3468225"/>
            <a:ext cx="403514" cy="41105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0084" y="3953307"/>
            <a:ext cx="403514" cy="41105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588" y="4438389"/>
            <a:ext cx="403514" cy="41105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9729" y="4990075"/>
            <a:ext cx="399373" cy="40683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9852" y="4438166"/>
            <a:ext cx="403514" cy="41105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4566" y="4451197"/>
            <a:ext cx="403514" cy="41105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3162" y="4451197"/>
            <a:ext cx="403514" cy="41105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7248" y="3941302"/>
            <a:ext cx="403514" cy="41105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7118" y="2994148"/>
            <a:ext cx="403514" cy="41105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1292" y="2994148"/>
            <a:ext cx="403514" cy="41105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9852" y="3971536"/>
            <a:ext cx="399373" cy="40683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9851" y="3483020"/>
            <a:ext cx="399373" cy="406838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0111" y="4430165"/>
            <a:ext cx="399373" cy="40683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0108" y="3957525"/>
            <a:ext cx="399373" cy="406838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0109" y="3461923"/>
            <a:ext cx="399373" cy="406838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0108" y="2983669"/>
            <a:ext cx="399373" cy="406838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6636" y="3464184"/>
            <a:ext cx="399373" cy="406838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1292" y="3957525"/>
            <a:ext cx="399373" cy="406838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7118" y="3483020"/>
            <a:ext cx="399373" cy="406838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6636" y="4990075"/>
            <a:ext cx="403514" cy="411056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0108" y="4990075"/>
            <a:ext cx="403514" cy="411056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8359" y="4990075"/>
            <a:ext cx="403514" cy="411056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5187" y="4990075"/>
            <a:ext cx="399373" cy="406838"/>
          </a:xfrm>
          <a:prstGeom prst="rect">
            <a:avLst/>
          </a:prstGeom>
        </p:spPr>
      </p:pic>
      <p:sp>
        <p:nvSpPr>
          <p:cNvPr id="3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743496" y="6359196"/>
            <a:ext cx="4114800" cy="365125"/>
          </a:xfrm>
        </p:spPr>
        <p:txBody>
          <a:bodyPr/>
          <a:lstStyle>
            <a:lvl1pPr algn="r">
              <a:defRPr sz="1400"/>
            </a:lvl1pPr>
          </a:lstStyle>
          <a:p>
            <a:r>
              <a:rPr lang="en-US" dirty="0" smtClean="0"/>
              <a:t>RIPE 76, Marseille, France 14-18 May 2018</a:t>
            </a: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5710" y="3018211"/>
            <a:ext cx="403514" cy="411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52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7456" y="2630973"/>
            <a:ext cx="3383903" cy="253792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0522" y="489217"/>
            <a:ext cx="10817772" cy="5839732"/>
          </a:xfrm>
        </p:spPr>
        <p:txBody>
          <a:bodyPr>
            <a:normAutofit/>
          </a:bodyPr>
          <a:lstStyle/>
          <a:p>
            <a:pPr algn="ctr"/>
            <a:r>
              <a:rPr lang="en-US" sz="5400" dirty="0" smtClean="0"/>
              <a:t/>
            </a:r>
            <a:br>
              <a:rPr lang="en-US" sz="5400" dirty="0" smtClean="0"/>
            </a:br>
            <a:r>
              <a:rPr lang="en-US" sz="5400" dirty="0" smtClean="0"/>
              <a:t>Thank you</a:t>
            </a:r>
            <a:br>
              <a:rPr lang="en-US" sz="5400" dirty="0" smtClean="0"/>
            </a:br>
            <a:r>
              <a:rPr lang="en-US" sz="5400" dirty="0" smtClean="0"/>
              <a:t/>
            </a:r>
            <a:br>
              <a:rPr lang="en-US" sz="5400" dirty="0" smtClean="0"/>
            </a:br>
            <a:r>
              <a:rPr lang="en-US" sz="5400" dirty="0" smtClean="0"/>
              <a:t/>
            </a:r>
            <a:br>
              <a:rPr lang="en-US" sz="5400" dirty="0" smtClean="0"/>
            </a:br>
            <a:r>
              <a:rPr lang="en-US" sz="5400" dirty="0"/>
              <a:t/>
            </a:r>
            <a:br>
              <a:rPr lang="en-US" sz="5400" dirty="0"/>
            </a:br>
            <a:r>
              <a:rPr lang="en-US" sz="5400" dirty="0"/>
              <a:t/>
            </a:r>
            <a:br>
              <a:rPr lang="en-US" sz="5400" dirty="0"/>
            </a:br>
            <a:r>
              <a:rPr lang="en-US" sz="2400" dirty="0"/>
              <a:t> </a:t>
            </a:r>
            <a:r>
              <a:rPr lang="en-US" sz="2400" dirty="0" smtClean="0"/>
              <a:t>Patricia Callejo </a:t>
            </a:r>
            <a:br>
              <a:rPr lang="en-US" sz="2400" dirty="0" smtClean="0"/>
            </a:br>
            <a:r>
              <a:rPr lang="en-US" sz="2400" dirty="0" err="1" smtClean="0"/>
              <a:t>patricia.callejo@imdea.org</a:t>
            </a:r>
            <a:endParaRPr lang="en-US" sz="54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C2041C-7869-0544-9B7B-A3C0D855421F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743496" y="6359196"/>
            <a:ext cx="4114800" cy="365125"/>
          </a:xfrm>
        </p:spPr>
        <p:txBody>
          <a:bodyPr/>
          <a:lstStyle>
            <a:lvl1pPr algn="r">
              <a:defRPr sz="1400"/>
            </a:lvl1pPr>
          </a:lstStyle>
          <a:p>
            <a:r>
              <a:rPr lang="en-US" dirty="0" smtClean="0"/>
              <a:t>RIPE 76, Marseille, France 14-18 May 2018</a:t>
            </a:r>
          </a:p>
        </p:txBody>
      </p:sp>
    </p:spTree>
    <p:extLst>
      <p:ext uri="{BB962C8B-B14F-4D97-AF65-F5344CB8AC3E}">
        <p14:creationId xmlns:p14="http://schemas.microsoft.com/office/powerpoint/2010/main" val="1238687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Motivation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r>
              <a:rPr lang="en-US" dirty="0" smtClean="0"/>
              <a:t>Quality of Experience perceived by end-users</a:t>
            </a:r>
          </a:p>
          <a:p>
            <a:pPr lvl="1"/>
            <a:r>
              <a:rPr lang="en-US" dirty="0" smtClean="0"/>
              <a:t>ISP’s network design</a:t>
            </a:r>
          </a:p>
          <a:p>
            <a:pPr lvl="1"/>
            <a:r>
              <a:rPr lang="en-US" dirty="0" smtClean="0"/>
              <a:t>Regulatory policies</a:t>
            </a:r>
          </a:p>
          <a:p>
            <a:endParaRPr lang="en-US" dirty="0" smtClean="0"/>
          </a:p>
          <a:p>
            <a:r>
              <a:rPr lang="en-US" dirty="0" smtClean="0"/>
              <a:t>Discovered network neutrality infringements</a:t>
            </a:r>
          </a:p>
          <a:p>
            <a:pPr lvl="1"/>
            <a:r>
              <a:rPr lang="en-US" dirty="0" smtClean="0"/>
              <a:t>DNS manipulation</a:t>
            </a:r>
          </a:p>
          <a:p>
            <a:pPr lvl="1"/>
            <a:r>
              <a:rPr lang="en-US" dirty="0" smtClean="0"/>
              <a:t>HTTP header injection 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C2041C-7869-0544-9B7B-A3C0D855421F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6" name="Right Brace 5"/>
          <p:cNvSpPr/>
          <p:nvPr/>
        </p:nvSpPr>
        <p:spPr>
          <a:xfrm>
            <a:off x="8010525" y="2357438"/>
            <a:ext cx="333375" cy="3143250"/>
          </a:xfrm>
          <a:prstGeom prst="rightBrac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8486446" y="3608168"/>
            <a:ext cx="2628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666666"/>
                </a:solidFill>
              </a:rPr>
              <a:t> measurements from the edge of the </a:t>
            </a:r>
            <a:r>
              <a:rPr lang="en-US" b="1" dirty="0" smtClean="0">
                <a:solidFill>
                  <a:srgbClr val="666666"/>
                </a:solidFill>
              </a:rPr>
              <a:t>network</a:t>
            </a:r>
            <a:endParaRPr lang="en-US" b="1" dirty="0">
              <a:solidFill>
                <a:srgbClr val="666666"/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743496" y="6359196"/>
            <a:ext cx="4114800" cy="365125"/>
          </a:xfrm>
        </p:spPr>
        <p:txBody>
          <a:bodyPr/>
          <a:lstStyle>
            <a:lvl1pPr algn="r">
              <a:defRPr sz="1400"/>
            </a:lvl1pPr>
          </a:lstStyle>
          <a:p>
            <a:r>
              <a:rPr lang="en-US" dirty="0" smtClean="0"/>
              <a:t>RIPE 76, Marseille, France 14-18 May 2018</a:t>
            </a:r>
          </a:p>
        </p:txBody>
      </p:sp>
    </p:spTree>
    <p:extLst>
      <p:ext uri="{BB962C8B-B14F-4D97-AF65-F5344CB8AC3E}">
        <p14:creationId xmlns:p14="http://schemas.microsoft.com/office/powerpoint/2010/main" val="190663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2592" y="361737"/>
            <a:ext cx="10817772" cy="1022241"/>
          </a:xfrm>
        </p:spPr>
        <p:txBody>
          <a:bodyPr/>
          <a:lstStyle/>
          <a:p>
            <a:r>
              <a:rPr lang="en-US" dirty="0" smtClean="0"/>
              <a:t>Advertisement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C2041C-7869-0544-9B7B-A3C0D855421F}" type="slidenum">
              <a:rPr lang="en-US" smtClean="0"/>
              <a:t>20</a:t>
            </a:fld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r>
              <a:rPr lang="en-US" dirty="0" smtClean="0"/>
              <a:t>Research project: </a:t>
            </a:r>
            <a:r>
              <a:rPr lang="en-US" b="1" dirty="0" err="1" smtClean="0"/>
              <a:t>fdvt.org</a:t>
            </a:r>
            <a:endParaRPr lang="en-US" b="1" dirty="0" smtClean="0"/>
          </a:p>
          <a:p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If you want to contribute </a:t>
            </a:r>
          </a:p>
          <a:p>
            <a:pPr marL="0" indent="0">
              <a:buNone/>
            </a:pPr>
            <a:r>
              <a:rPr lang="en-US" dirty="0" smtClean="0"/>
              <a:t>visit our website and </a:t>
            </a:r>
          </a:p>
          <a:p>
            <a:pPr marL="0" indent="0">
              <a:buNone/>
            </a:pPr>
            <a:r>
              <a:rPr lang="en-US" dirty="0" smtClean="0"/>
              <a:t>install </a:t>
            </a:r>
            <a:r>
              <a:rPr lang="en-US" smtClean="0"/>
              <a:t>the plugin! 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3" t="2043" r="3264" b="2065"/>
          <a:stretch/>
        </p:blipFill>
        <p:spPr>
          <a:xfrm>
            <a:off x="6341165" y="2305878"/>
            <a:ext cx="3697358" cy="3081131"/>
          </a:xfrm>
          <a:prstGeom prst="rect">
            <a:avLst/>
          </a:prstGeom>
        </p:spPr>
      </p:pic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743496" y="6359196"/>
            <a:ext cx="4114800" cy="365125"/>
          </a:xfrm>
        </p:spPr>
        <p:txBody>
          <a:bodyPr/>
          <a:lstStyle>
            <a:lvl1pPr algn="r">
              <a:defRPr sz="1400"/>
            </a:lvl1pPr>
          </a:lstStyle>
          <a:p>
            <a:r>
              <a:rPr lang="en-US" dirty="0" smtClean="0"/>
              <a:t>RIPE 76, Marseille, France 14-18 May 2018</a:t>
            </a:r>
          </a:p>
        </p:txBody>
      </p:sp>
    </p:spTree>
    <p:extLst>
      <p:ext uri="{BB962C8B-B14F-4D97-AF65-F5344CB8AC3E}">
        <p14:creationId xmlns:p14="http://schemas.microsoft.com/office/powerpoint/2010/main" val="1183827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Edge-driven measurement techniques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z="1100" dirty="0" smtClean="0"/>
          </a:p>
          <a:p>
            <a:r>
              <a:rPr lang="en-US" dirty="0" smtClean="0"/>
              <a:t>Balance between ISP-coverage, user scale and accuracy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C2041C-7869-0544-9B7B-A3C0D855421F}" type="slidenum">
              <a:rPr lang="en-US" smtClean="0"/>
              <a:pPr/>
              <a:t>3</a:t>
            </a:fld>
            <a:endParaRPr lang="en-US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730834"/>
              </p:ext>
            </p:extLst>
          </p:nvPr>
        </p:nvGraphicFramePr>
        <p:xfrm>
          <a:off x="1040524" y="2943618"/>
          <a:ext cx="9682620" cy="308265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228769"/>
                <a:gridCol w="1644279"/>
                <a:gridCol w="1936524"/>
                <a:gridCol w="1936524"/>
                <a:gridCol w="1936524"/>
              </a:tblGrid>
              <a:tr h="488515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en-US" sz="1800" kern="1200" dirty="0">
                        <a:solidFill>
                          <a:srgbClr val="666666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olidFill>
                            <a:srgbClr val="666666"/>
                          </a:solidFill>
                        </a:rPr>
                        <a:t>RIPE Atlas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olidFill>
                            <a:srgbClr val="666666"/>
                          </a:solidFill>
                        </a:rPr>
                        <a:t>Archipelago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dirty="0" err="1" smtClean="0">
                          <a:solidFill>
                            <a:srgbClr val="666666"/>
                          </a:solidFill>
                        </a:rPr>
                        <a:t>Netalyzr</a:t>
                      </a:r>
                      <a:endParaRPr lang="en-US" sz="1800" kern="1200" dirty="0">
                        <a:solidFill>
                          <a:srgbClr val="666666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 smtClean="0">
                          <a:solidFill>
                            <a:srgbClr val="666666"/>
                          </a:solidFill>
                        </a:rPr>
                        <a:t>Luminati</a:t>
                      </a:r>
                      <a:endParaRPr lang="en-US" dirty="0" smtClean="0">
                        <a:solidFill>
                          <a:srgbClr val="666666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88515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800" kern="1200" dirty="0" smtClean="0">
                          <a:solidFill>
                            <a:srgbClr val="666666"/>
                          </a:solidFill>
                          <a:latin typeface="+mn-lt"/>
                          <a:ea typeface="+mn-ea"/>
                          <a:cs typeface="+mn-cs"/>
                        </a:rPr>
                        <a:t>Number of</a:t>
                      </a:r>
                      <a:r>
                        <a:rPr lang="en-US" sz="1800" kern="1200" baseline="0" dirty="0" smtClean="0">
                          <a:solidFill>
                            <a:srgbClr val="666666"/>
                          </a:solidFill>
                          <a:latin typeface="+mn-lt"/>
                          <a:ea typeface="+mn-ea"/>
                          <a:cs typeface="+mn-cs"/>
                        </a:rPr>
                        <a:t> sessions*</a:t>
                      </a:r>
                      <a:endParaRPr lang="en-US" sz="1800" kern="1200" dirty="0">
                        <a:solidFill>
                          <a:srgbClr val="666666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 smtClean="0">
                        <a:solidFill>
                          <a:srgbClr val="666666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 smtClean="0">
                        <a:solidFill>
                          <a:srgbClr val="666666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 smtClean="0">
                        <a:solidFill>
                          <a:srgbClr val="666666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 smtClean="0">
                        <a:solidFill>
                          <a:srgbClr val="666666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88515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800" kern="1200" dirty="0" smtClean="0">
                          <a:solidFill>
                            <a:srgbClr val="666666"/>
                          </a:solidFill>
                          <a:latin typeface="+mn-lt"/>
                          <a:ea typeface="+mn-ea"/>
                          <a:cs typeface="+mn-cs"/>
                        </a:rPr>
                        <a:t>Targeting</a:t>
                      </a:r>
                      <a:endParaRPr lang="en-US" sz="1800" kern="1200" dirty="0">
                        <a:solidFill>
                          <a:srgbClr val="666666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endParaRPr lang="en-US" sz="1800" kern="1200" dirty="0">
                        <a:solidFill>
                          <a:srgbClr val="666666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endParaRPr lang="en-US" sz="1800" kern="1200" dirty="0">
                        <a:solidFill>
                          <a:srgbClr val="666666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endParaRPr lang="en-US" sz="1800" kern="1200" dirty="0">
                        <a:solidFill>
                          <a:srgbClr val="666666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endParaRPr lang="en-US" sz="1800" kern="1200" dirty="0">
                        <a:solidFill>
                          <a:srgbClr val="666666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88515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800" kern="1200" dirty="0" smtClean="0">
                          <a:solidFill>
                            <a:srgbClr val="666666"/>
                          </a:solidFill>
                          <a:latin typeface="+mn-lt"/>
                          <a:ea typeface="+mn-ea"/>
                          <a:cs typeface="+mn-cs"/>
                        </a:rPr>
                        <a:t>Time</a:t>
                      </a:r>
                      <a:endParaRPr lang="en-US" sz="1800" kern="1200" dirty="0">
                        <a:solidFill>
                          <a:srgbClr val="666666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 smtClean="0">
                        <a:solidFill>
                          <a:srgbClr val="666666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 smtClean="0">
                        <a:solidFill>
                          <a:srgbClr val="666666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 smtClean="0">
                        <a:solidFill>
                          <a:srgbClr val="666666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 smtClean="0">
                        <a:solidFill>
                          <a:srgbClr val="666666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88515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800" kern="1200" dirty="0" smtClean="0">
                          <a:solidFill>
                            <a:srgbClr val="666666"/>
                          </a:solidFill>
                          <a:latin typeface="+mn-lt"/>
                          <a:ea typeface="+mn-ea"/>
                          <a:cs typeface="+mn-cs"/>
                        </a:rPr>
                        <a:t>ISP-coverage</a:t>
                      </a:r>
                      <a:endParaRPr lang="en-US" sz="1800" kern="1200" dirty="0">
                        <a:solidFill>
                          <a:srgbClr val="666666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 smtClean="0">
                        <a:solidFill>
                          <a:srgbClr val="666666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 smtClean="0">
                        <a:solidFill>
                          <a:srgbClr val="666666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 smtClean="0">
                        <a:solidFill>
                          <a:srgbClr val="666666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 smtClean="0">
                        <a:solidFill>
                          <a:srgbClr val="666666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88515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800" kern="1200" dirty="0" smtClean="0">
                          <a:solidFill>
                            <a:srgbClr val="666666"/>
                          </a:solidFill>
                          <a:latin typeface="+mn-lt"/>
                          <a:ea typeface="+mn-ea"/>
                          <a:cs typeface="+mn-cs"/>
                        </a:rPr>
                        <a:t>Measurement capabilities</a:t>
                      </a:r>
                      <a:endParaRPr lang="en-US" sz="1800" kern="1200" dirty="0">
                        <a:solidFill>
                          <a:srgbClr val="666666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endParaRPr lang="en-US" sz="1800" kern="1200" dirty="0">
                        <a:solidFill>
                          <a:srgbClr val="666666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endParaRPr lang="en-US" sz="1800" kern="1200" dirty="0">
                        <a:solidFill>
                          <a:srgbClr val="666666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endParaRPr lang="en-US" sz="1800" kern="1200" dirty="0">
                        <a:solidFill>
                          <a:srgbClr val="666666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endParaRPr lang="en-US" sz="1800" kern="1200" dirty="0">
                        <a:solidFill>
                          <a:srgbClr val="666666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</a:tbl>
          </a:graphicData>
        </a:graphic>
      </p:graphicFrame>
      <p:pic>
        <p:nvPicPr>
          <p:cNvPr id="26" name="Picture 2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6314" y="4935468"/>
            <a:ext cx="403514" cy="411056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1868" y="4948499"/>
            <a:ext cx="403514" cy="411056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9268" y="4935468"/>
            <a:ext cx="403514" cy="411056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9138" y="4438604"/>
            <a:ext cx="403514" cy="411056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9009" y="3460711"/>
            <a:ext cx="403514" cy="411056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8594" y="3491450"/>
            <a:ext cx="403514" cy="411056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6314" y="4468838"/>
            <a:ext cx="399373" cy="406838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6313" y="3980322"/>
            <a:ext cx="399373" cy="406838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1161" y="4940001"/>
            <a:ext cx="399373" cy="406838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1160" y="4468838"/>
            <a:ext cx="399373" cy="406838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1159" y="3943183"/>
            <a:ext cx="399373" cy="406838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1158" y="3464929"/>
            <a:ext cx="399373" cy="406838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3938" y="3961486"/>
            <a:ext cx="399373" cy="406838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8594" y="4455880"/>
            <a:ext cx="399373" cy="406838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9009" y="3967876"/>
            <a:ext cx="399373" cy="406838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8594" y="5517210"/>
            <a:ext cx="403514" cy="411056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7017" y="5466740"/>
            <a:ext cx="403514" cy="411056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1560" y="5509820"/>
            <a:ext cx="403514" cy="411056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3409" y="5483342"/>
            <a:ext cx="399373" cy="406838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172" y="3466331"/>
            <a:ext cx="403514" cy="41105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175952" y="3460711"/>
            <a:ext cx="700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defRPr/>
            </a:pPr>
            <a:r>
              <a:rPr lang="en-US" dirty="0">
                <a:solidFill>
                  <a:srgbClr val="666666"/>
                </a:solidFill>
              </a:rPr>
              <a:t>9.3K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6044059" y="3477454"/>
            <a:ext cx="700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defRPr/>
            </a:pPr>
            <a:r>
              <a:rPr lang="en-US" dirty="0" smtClean="0">
                <a:solidFill>
                  <a:srgbClr val="666666"/>
                </a:solidFill>
              </a:rPr>
              <a:t>181</a:t>
            </a:r>
            <a:endParaRPr lang="en-US" dirty="0">
              <a:solidFill>
                <a:srgbClr val="666666"/>
              </a:solidFill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8005992" y="3475040"/>
            <a:ext cx="832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defRPr/>
            </a:pPr>
            <a:r>
              <a:rPr lang="en-US" smtClean="0">
                <a:solidFill>
                  <a:srgbClr val="666666"/>
                </a:solidFill>
              </a:rPr>
              <a:t>2.2M*</a:t>
            </a:r>
            <a:endParaRPr lang="en-US" dirty="0">
              <a:solidFill>
                <a:srgbClr val="666666"/>
              </a:solidFill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9949806" y="3475040"/>
            <a:ext cx="832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defRPr/>
            </a:pPr>
            <a:r>
              <a:rPr lang="en-US">
                <a:solidFill>
                  <a:srgbClr val="666666"/>
                </a:solidFill>
              </a:rPr>
              <a:t>1</a:t>
            </a:r>
            <a:r>
              <a:rPr lang="en-US" smtClean="0">
                <a:solidFill>
                  <a:srgbClr val="666666"/>
                </a:solidFill>
              </a:rPr>
              <a:t>.3M*</a:t>
            </a:r>
            <a:endParaRPr lang="en-US" dirty="0">
              <a:solidFill>
                <a:srgbClr val="666666"/>
              </a:solidFill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4192424" y="4442130"/>
            <a:ext cx="700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defRPr/>
            </a:pPr>
            <a:r>
              <a:rPr lang="en-US" dirty="0">
                <a:solidFill>
                  <a:srgbClr val="666666"/>
                </a:solidFill>
              </a:rPr>
              <a:t>6 </a:t>
            </a:r>
            <a:r>
              <a:rPr lang="en-US" dirty="0" err="1" smtClean="0">
                <a:solidFill>
                  <a:srgbClr val="666666"/>
                </a:solidFill>
              </a:rPr>
              <a:t>yrs</a:t>
            </a:r>
            <a:endParaRPr lang="en-US" dirty="0">
              <a:solidFill>
                <a:srgbClr val="666666"/>
              </a:solidFill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6046242" y="4458873"/>
            <a:ext cx="7975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defRPr/>
            </a:pPr>
            <a:r>
              <a:rPr lang="en-US" dirty="0" smtClean="0">
                <a:solidFill>
                  <a:srgbClr val="666666"/>
                </a:solidFill>
              </a:rPr>
              <a:t>10 </a:t>
            </a:r>
            <a:r>
              <a:rPr lang="en-US" dirty="0" err="1" smtClean="0">
                <a:solidFill>
                  <a:srgbClr val="666666"/>
                </a:solidFill>
              </a:rPr>
              <a:t>yrs</a:t>
            </a:r>
            <a:endParaRPr lang="en-US" dirty="0">
              <a:solidFill>
                <a:srgbClr val="666666"/>
              </a:solidFill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7936736" y="4456459"/>
            <a:ext cx="832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defRPr/>
            </a:pPr>
            <a:r>
              <a:rPr lang="en-US" dirty="0">
                <a:solidFill>
                  <a:srgbClr val="666666"/>
                </a:solidFill>
              </a:rPr>
              <a:t>6 </a:t>
            </a:r>
            <a:r>
              <a:rPr lang="en-US" dirty="0" err="1">
                <a:solidFill>
                  <a:srgbClr val="666666"/>
                </a:solidFill>
              </a:rPr>
              <a:t>yrs</a:t>
            </a:r>
            <a:endParaRPr lang="en-US" dirty="0">
              <a:solidFill>
                <a:srgbClr val="666666"/>
              </a:solidFill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9951990" y="4456459"/>
            <a:ext cx="832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defRPr/>
            </a:pPr>
            <a:r>
              <a:rPr lang="en-US" dirty="0" smtClean="0">
                <a:solidFill>
                  <a:srgbClr val="666666"/>
                </a:solidFill>
              </a:rPr>
              <a:t>5 days</a:t>
            </a:r>
            <a:endParaRPr lang="en-US" dirty="0">
              <a:solidFill>
                <a:srgbClr val="666666"/>
              </a:solidFill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4175952" y="4951734"/>
            <a:ext cx="700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defRPr/>
            </a:pPr>
            <a:r>
              <a:rPr lang="en-US" dirty="0" smtClean="0">
                <a:solidFill>
                  <a:srgbClr val="666666"/>
                </a:solidFill>
              </a:rPr>
              <a:t>3.3K</a:t>
            </a:r>
            <a:endParaRPr lang="en-US" dirty="0">
              <a:solidFill>
                <a:srgbClr val="666666"/>
              </a:solidFill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6044059" y="4968477"/>
            <a:ext cx="700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defRPr/>
            </a:pPr>
            <a:r>
              <a:rPr lang="en-US" dirty="0" smtClean="0">
                <a:solidFill>
                  <a:srgbClr val="666666"/>
                </a:solidFill>
              </a:rPr>
              <a:t>146</a:t>
            </a:r>
            <a:endParaRPr lang="en-US" dirty="0">
              <a:solidFill>
                <a:srgbClr val="666666"/>
              </a:solidFill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7991704" y="4966063"/>
            <a:ext cx="832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defRPr/>
            </a:pPr>
            <a:r>
              <a:rPr lang="en-US">
                <a:solidFill>
                  <a:srgbClr val="666666"/>
                </a:solidFill>
              </a:rPr>
              <a:t>14.5K</a:t>
            </a:r>
            <a:endParaRPr lang="en-US" dirty="0">
              <a:solidFill>
                <a:srgbClr val="666666"/>
              </a:solidFill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9935518" y="4966063"/>
            <a:ext cx="832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defRPr/>
            </a:pPr>
            <a:r>
              <a:rPr lang="en-US">
                <a:solidFill>
                  <a:srgbClr val="666666"/>
                </a:solidFill>
              </a:rPr>
              <a:t>14.7K</a:t>
            </a:r>
            <a:endParaRPr lang="en-US" dirty="0">
              <a:solidFill>
                <a:srgbClr val="666666"/>
              </a:solidFill>
            </a:endParaRPr>
          </a:p>
        </p:txBody>
      </p:sp>
      <p:sp>
        <p:nvSpPr>
          <p:cNvPr id="4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743496" y="6359196"/>
            <a:ext cx="4114800" cy="365125"/>
          </a:xfrm>
        </p:spPr>
        <p:txBody>
          <a:bodyPr/>
          <a:lstStyle>
            <a:lvl1pPr algn="r">
              <a:defRPr sz="1400"/>
            </a:lvl1pPr>
          </a:lstStyle>
          <a:p>
            <a:r>
              <a:rPr lang="en-US" dirty="0" smtClean="0"/>
              <a:t>RIPE 76, Marseille, France 14-18 May 2018</a:t>
            </a:r>
          </a:p>
        </p:txBody>
      </p:sp>
    </p:spTree>
    <p:extLst>
      <p:ext uri="{BB962C8B-B14F-4D97-AF65-F5344CB8AC3E}">
        <p14:creationId xmlns:p14="http://schemas.microsoft.com/office/powerpoint/2010/main" val="448757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34" grpId="0"/>
      <p:bldP spid="34" grpId="1"/>
      <p:bldP spid="47" grpId="0"/>
      <p:bldP spid="47" grpId="1"/>
      <p:bldP spid="49" grpId="0"/>
      <p:bldP spid="49" grpId="1"/>
      <p:bldP spid="50" grpId="0"/>
      <p:bldP spid="50" grpId="1"/>
      <p:bldP spid="51" grpId="0"/>
      <p:bldP spid="51" grpId="1"/>
      <p:bldP spid="52" grpId="0"/>
      <p:bldP spid="52" grpId="1"/>
      <p:bldP spid="53" grpId="0"/>
      <p:bldP spid="53" grpId="1"/>
      <p:bldP spid="54" grpId="0"/>
      <p:bldP spid="54" grpId="1"/>
      <p:bldP spid="55" grpId="0"/>
      <p:bldP spid="55" grpId="1"/>
      <p:bldP spid="56" grpId="0"/>
      <p:bldP spid="56" grpId="1"/>
      <p:bldP spid="57" grpId="0"/>
      <p:bldP spid="57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0524" y="365126"/>
            <a:ext cx="10817772" cy="2149473"/>
          </a:xfrm>
        </p:spPr>
        <p:txBody>
          <a:bodyPr>
            <a:normAutofit/>
          </a:bodyPr>
          <a:lstStyle/>
          <a:p>
            <a:pPr algn="ctr"/>
            <a:r>
              <a:rPr lang="en-US" sz="7200" b="1" dirty="0" smtClean="0"/>
              <a:t>AdTag</a:t>
            </a:r>
            <a:endParaRPr lang="en-US" sz="7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0524" y="2389692"/>
            <a:ext cx="10817772" cy="3839662"/>
          </a:xfrm>
        </p:spPr>
        <p:txBody>
          <a:bodyPr numCol="2" spcCol="720000" anchor="ctr">
            <a:noAutofit/>
          </a:bodyPr>
          <a:lstStyle/>
          <a:p>
            <a:r>
              <a:rPr lang="en-US" sz="3200" dirty="0"/>
              <a:t>Ad-based </a:t>
            </a:r>
            <a:r>
              <a:rPr lang="en-US" sz="3200" dirty="0" smtClean="0"/>
              <a:t>measurements</a:t>
            </a:r>
          </a:p>
          <a:p>
            <a:endParaRPr lang="en-US" sz="2000" dirty="0" smtClean="0"/>
          </a:p>
          <a:p>
            <a:r>
              <a:rPr lang="en-US" sz="3200" dirty="0" smtClean="0"/>
              <a:t>Why? </a:t>
            </a:r>
          </a:p>
          <a:p>
            <a:pPr lvl="1"/>
            <a:r>
              <a:rPr lang="en-US" dirty="0" smtClean="0"/>
              <a:t>Leverage the nature of ad networks</a:t>
            </a:r>
            <a:endParaRPr lang="en-US" dirty="0"/>
          </a:p>
          <a:p>
            <a:pPr lvl="1"/>
            <a:r>
              <a:rPr lang="en-US" dirty="0" smtClean="0"/>
              <a:t>Large ISP-coverage </a:t>
            </a:r>
            <a:r>
              <a:rPr lang="mr-IN" dirty="0" smtClean="0"/>
              <a:t>–</a:t>
            </a:r>
            <a:r>
              <a:rPr lang="en-US" dirty="0" smtClean="0"/>
              <a:t> short period of time</a:t>
            </a:r>
          </a:p>
          <a:p>
            <a:pPr lvl="1"/>
            <a:r>
              <a:rPr lang="en-US" b="1" dirty="0"/>
              <a:t>Targeting capabilities of ad </a:t>
            </a:r>
            <a:r>
              <a:rPr lang="en-US" b="1" dirty="0" smtClean="0"/>
              <a:t>networks</a:t>
            </a:r>
            <a:endParaRPr lang="en-US" b="1" dirty="0"/>
          </a:p>
          <a:p>
            <a:pPr lvl="1"/>
            <a:endParaRPr lang="en-US" dirty="0" smtClean="0"/>
          </a:p>
          <a:p>
            <a:pPr lvl="1"/>
            <a:endParaRPr lang="en-US" sz="2000" dirty="0"/>
          </a:p>
          <a:p>
            <a:r>
              <a:rPr lang="en-US" sz="3200" dirty="0" smtClean="0"/>
              <a:t>What?</a:t>
            </a:r>
          </a:p>
          <a:p>
            <a:pPr lvl="1"/>
            <a:r>
              <a:rPr lang="en-US" dirty="0" smtClean="0"/>
              <a:t>Architecture</a:t>
            </a:r>
          </a:p>
          <a:p>
            <a:pPr lvl="1"/>
            <a:r>
              <a:rPr lang="en-US" dirty="0" smtClean="0"/>
              <a:t>Technical aspects</a:t>
            </a:r>
          </a:p>
          <a:p>
            <a:pPr lvl="1"/>
            <a:r>
              <a:rPr lang="en-US" dirty="0" err="1" smtClean="0"/>
              <a:t>Deployability</a:t>
            </a:r>
            <a:r>
              <a:rPr lang="en-US" dirty="0" smtClean="0"/>
              <a:t> </a:t>
            </a:r>
            <a:r>
              <a:rPr lang="mr-IN" dirty="0" smtClean="0"/>
              <a:t>–</a:t>
            </a:r>
            <a:r>
              <a:rPr lang="en-US" dirty="0" smtClean="0"/>
              <a:t> browser support</a:t>
            </a:r>
          </a:p>
          <a:p>
            <a:pPr lvl="1"/>
            <a:r>
              <a:rPr lang="en-US" dirty="0" smtClean="0"/>
              <a:t>Cost</a:t>
            </a:r>
          </a:p>
          <a:p>
            <a:pPr lvl="1"/>
            <a:r>
              <a:rPr lang="en-US" dirty="0" smtClean="0"/>
              <a:t>Ethical aspects</a:t>
            </a:r>
          </a:p>
          <a:p>
            <a:pPr lvl="1"/>
            <a:r>
              <a:rPr lang="en-US" dirty="0"/>
              <a:t>Targeting </a:t>
            </a:r>
            <a:r>
              <a:rPr lang="en-US" dirty="0" smtClean="0"/>
              <a:t>capabilities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C2041C-7869-0544-9B7B-A3C0D855421F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743496" y="6359196"/>
            <a:ext cx="4114800" cy="365125"/>
          </a:xfrm>
        </p:spPr>
        <p:txBody>
          <a:bodyPr/>
          <a:lstStyle>
            <a:lvl1pPr algn="r">
              <a:defRPr sz="1400"/>
            </a:lvl1pPr>
          </a:lstStyle>
          <a:p>
            <a:r>
              <a:rPr lang="en-US" dirty="0" smtClean="0"/>
              <a:t>RIPE 76, Marseille, France 14-18 May 2018</a:t>
            </a:r>
          </a:p>
        </p:txBody>
      </p:sp>
    </p:spTree>
    <p:extLst>
      <p:ext uri="{BB962C8B-B14F-4D97-AF65-F5344CB8AC3E}">
        <p14:creationId xmlns:p14="http://schemas.microsoft.com/office/powerpoint/2010/main" val="534735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allAtOnce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0524" y="376858"/>
            <a:ext cx="10817772" cy="1022241"/>
          </a:xfrm>
        </p:spPr>
        <p:txBody>
          <a:bodyPr/>
          <a:lstStyle/>
          <a:p>
            <a:r>
              <a:rPr lang="en-US" dirty="0" smtClean="0"/>
              <a:t>Architecture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C2041C-7869-0544-9B7B-A3C0D855421F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2296264" y="2092512"/>
            <a:ext cx="1320800" cy="4191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Targets</a:t>
            </a:r>
            <a:endParaRPr lang="en-US" dirty="0"/>
          </a:p>
        </p:txBody>
      </p:sp>
      <p:sp>
        <p:nvSpPr>
          <p:cNvPr id="16" name="Oval 15"/>
          <p:cNvSpPr/>
          <p:nvPr/>
        </p:nvSpPr>
        <p:spPr>
          <a:xfrm>
            <a:off x="2348508" y="2987196"/>
            <a:ext cx="1209416" cy="1099029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smtClean="0"/>
              <a:t>DSP</a:t>
            </a:r>
            <a:endParaRPr lang="en-US" sz="2000" b="1"/>
          </a:p>
        </p:txBody>
      </p:sp>
      <p:cxnSp>
        <p:nvCxnSpPr>
          <p:cNvPr id="19" name="Straight Arrow Connector 18"/>
          <p:cNvCxnSpPr>
            <a:stCxn id="9" idx="2"/>
            <a:endCxn id="16" idx="0"/>
          </p:cNvCxnSpPr>
          <p:nvPr/>
        </p:nvCxnSpPr>
        <p:spPr>
          <a:xfrm flipH="1">
            <a:off x="2953216" y="2511612"/>
            <a:ext cx="3448" cy="47558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>
            <a:off x="4008579" y="1869849"/>
            <a:ext cx="217076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Helvetica" charset="0"/>
              </a:rPr>
              <a:t>Geolocation</a:t>
            </a:r>
          </a:p>
          <a:p>
            <a:r>
              <a:rPr lang="en-US" sz="16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Helvetica" charset="0"/>
              </a:rPr>
              <a:t>Devices</a:t>
            </a:r>
            <a:endParaRPr lang="en-US" sz="16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Helvetica" charset="0"/>
            </a:endParaRPr>
          </a:p>
          <a:p>
            <a:r>
              <a:rPr lang="en-US" sz="1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Helvetica" charset="0"/>
              </a:rPr>
              <a:t>Operating Systems</a:t>
            </a:r>
            <a:endParaRPr lang="en-US" sz="1600" i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Helvetica" charset="0"/>
            </a:endParaRPr>
          </a:p>
        </p:txBody>
      </p:sp>
      <p:cxnSp>
        <p:nvCxnSpPr>
          <p:cNvPr id="22" name="Straight Arrow Connector 21"/>
          <p:cNvCxnSpPr>
            <a:stCxn id="9" idx="3"/>
          </p:cNvCxnSpPr>
          <p:nvPr/>
        </p:nvCxnSpPr>
        <p:spPr>
          <a:xfrm flipV="1">
            <a:off x="3617064" y="2092512"/>
            <a:ext cx="317500" cy="20955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stCxn id="9" idx="3"/>
            <a:endCxn id="20" idx="1"/>
          </p:cNvCxnSpPr>
          <p:nvPr/>
        </p:nvCxnSpPr>
        <p:spPr>
          <a:xfrm flipV="1">
            <a:off x="3617064" y="2285348"/>
            <a:ext cx="391515" cy="1671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>
            <a:stCxn id="9" idx="3"/>
          </p:cNvCxnSpPr>
          <p:nvPr/>
        </p:nvCxnSpPr>
        <p:spPr>
          <a:xfrm>
            <a:off x="3617064" y="2302062"/>
            <a:ext cx="317500" cy="20955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Oval 27"/>
          <p:cNvSpPr/>
          <p:nvPr/>
        </p:nvSpPr>
        <p:spPr>
          <a:xfrm>
            <a:off x="4205622" y="2766532"/>
            <a:ext cx="1734795" cy="1624074"/>
          </a:xfrm>
          <a:prstGeom prst="ellipse">
            <a:avLst/>
          </a:prstGeom>
          <a:solidFill>
            <a:srgbClr val="BC1848"/>
          </a:solidFill>
          <a:ln>
            <a:solidFill>
              <a:srgbClr val="BC1848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/>
              <a:t>Ad Exchange</a:t>
            </a:r>
            <a:endParaRPr lang="en-US" sz="2000" b="1" dirty="0"/>
          </a:p>
        </p:txBody>
      </p:sp>
      <p:cxnSp>
        <p:nvCxnSpPr>
          <p:cNvPr id="32" name="Straight Arrow Connector 31"/>
          <p:cNvCxnSpPr/>
          <p:nvPr/>
        </p:nvCxnSpPr>
        <p:spPr>
          <a:xfrm>
            <a:off x="3557923" y="3341465"/>
            <a:ext cx="68400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rot="10800000">
            <a:off x="3523465" y="3722465"/>
            <a:ext cx="68400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ectangle 36"/>
          <p:cNvSpPr/>
          <p:nvPr/>
        </p:nvSpPr>
        <p:spPr>
          <a:xfrm>
            <a:off x="9234868" y="1399099"/>
            <a:ext cx="1838951" cy="436724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Test and </a:t>
            </a:r>
          </a:p>
          <a:p>
            <a:pPr algn="ctr"/>
            <a:r>
              <a:rPr lang="en-US" sz="2000" dirty="0" smtClean="0"/>
              <a:t>control </a:t>
            </a:r>
          </a:p>
          <a:p>
            <a:pPr algn="ctr"/>
            <a:r>
              <a:rPr lang="en-US" sz="2000" dirty="0" smtClean="0"/>
              <a:t>server</a:t>
            </a:r>
            <a:endParaRPr lang="en-US" sz="2000" dirty="0"/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3">
            <a:biLevel thresh="7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500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834187" y="4652551"/>
            <a:ext cx="877302" cy="877302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5">
            <a:alphaModFix/>
            <a:biLevel thresh="7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500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681597" y="5151985"/>
            <a:ext cx="472747" cy="472747"/>
          </a:xfrm>
          <a:prstGeom prst="rect">
            <a:avLst/>
          </a:prstGeom>
        </p:spPr>
      </p:pic>
      <p:sp>
        <p:nvSpPr>
          <p:cNvPr id="45" name="Oval 44"/>
          <p:cNvSpPr/>
          <p:nvPr/>
        </p:nvSpPr>
        <p:spPr>
          <a:xfrm>
            <a:off x="6760143" y="4660686"/>
            <a:ext cx="1654998" cy="1698510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Publisher</a:t>
            </a:r>
            <a:endParaRPr lang="en-US" b="1" dirty="0"/>
          </a:p>
        </p:txBody>
      </p:sp>
      <p:pic>
        <p:nvPicPr>
          <p:cNvPr id="46" name="Picture 45"/>
          <p:cNvPicPr>
            <a:picLocks noChangeAspect="1"/>
          </p:cNvPicPr>
          <p:nvPr/>
        </p:nvPicPr>
        <p:blipFill>
          <a:blip r:embed="rId7">
            <a:alphaModFix/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1500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6939606" y="4999463"/>
            <a:ext cx="1296072" cy="1296072"/>
          </a:xfrm>
          <a:prstGeom prst="rect">
            <a:avLst/>
          </a:prstGeom>
          <a:noFill/>
        </p:spPr>
      </p:pic>
      <p:sp>
        <p:nvSpPr>
          <p:cNvPr id="47" name="Oval 46"/>
          <p:cNvSpPr/>
          <p:nvPr/>
        </p:nvSpPr>
        <p:spPr>
          <a:xfrm>
            <a:off x="6760143" y="2734960"/>
            <a:ext cx="1654998" cy="1698510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Publisher</a:t>
            </a:r>
            <a:endParaRPr lang="en-US" b="1" dirty="0"/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>
          <a:blip r:embed="rId7">
            <a:alphaModFix/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1500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6939606" y="3073737"/>
            <a:ext cx="1296072" cy="1296072"/>
          </a:xfrm>
          <a:prstGeom prst="rect">
            <a:avLst/>
          </a:prstGeom>
          <a:noFill/>
        </p:spPr>
      </p:pic>
      <p:sp>
        <p:nvSpPr>
          <p:cNvPr id="51" name="Oval 50"/>
          <p:cNvSpPr/>
          <p:nvPr/>
        </p:nvSpPr>
        <p:spPr>
          <a:xfrm>
            <a:off x="6762588" y="786542"/>
            <a:ext cx="1654998" cy="1698510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Publisher</a:t>
            </a:r>
            <a:endParaRPr lang="en-US" b="1" dirty="0"/>
          </a:p>
        </p:txBody>
      </p:sp>
      <p:pic>
        <p:nvPicPr>
          <p:cNvPr id="52" name="Picture 51"/>
          <p:cNvPicPr>
            <a:picLocks noChangeAspect="1"/>
          </p:cNvPicPr>
          <p:nvPr/>
        </p:nvPicPr>
        <p:blipFill>
          <a:blip r:embed="rId7">
            <a:alphaModFix/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1500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6942051" y="1125319"/>
            <a:ext cx="1296072" cy="1296072"/>
          </a:xfrm>
          <a:prstGeom prst="rect">
            <a:avLst/>
          </a:prstGeom>
          <a:noFill/>
        </p:spPr>
      </p:pic>
      <p:cxnSp>
        <p:nvCxnSpPr>
          <p:cNvPr id="68" name="Elbow Connector 67"/>
          <p:cNvCxnSpPr>
            <a:stCxn id="28" idx="6"/>
            <a:endCxn id="51" idx="2"/>
          </p:cNvCxnSpPr>
          <p:nvPr/>
        </p:nvCxnSpPr>
        <p:spPr>
          <a:xfrm flipV="1">
            <a:off x="5940417" y="1635797"/>
            <a:ext cx="822171" cy="1942772"/>
          </a:xfrm>
          <a:prstGeom prst="bentConnector3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Elbow Connector 69"/>
          <p:cNvCxnSpPr>
            <a:stCxn id="28" idx="6"/>
            <a:endCxn id="47" idx="2"/>
          </p:cNvCxnSpPr>
          <p:nvPr/>
        </p:nvCxnSpPr>
        <p:spPr>
          <a:xfrm>
            <a:off x="5940417" y="3578569"/>
            <a:ext cx="819726" cy="5646"/>
          </a:xfrm>
          <a:prstGeom prst="bentConnector3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Elbow Connector 72"/>
          <p:cNvCxnSpPr>
            <a:stCxn id="28" idx="6"/>
            <a:endCxn id="45" idx="2"/>
          </p:cNvCxnSpPr>
          <p:nvPr/>
        </p:nvCxnSpPr>
        <p:spPr>
          <a:xfrm>
            <a:off x="5940417" y="3578569"/>
            <a:ext cx="819726" cy="1931372"/>
          </a:xfrm>
          <a:prstGeom prst="bentConnector3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Elbow Connector 74"/>
          <p:cNvCxnSpPr>
            <a:stCxn id="51" idx="6"/>
            <a:endCxn id="37" idx="1"/>
          </p:cNvCxnSpPr>
          <p:nvPr/>
        </p:nvCxnSpPr>
        <p:spPr>
          <a:xfrm>
            <a:off x="8417586" y="1635797"/>
            <a:ext cx="817282" cy="1946923"/>
          </a:xfrm>
          <a:prstGeom prst="bentConnector3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Elbow Connector 76"/>
          <p:cNvCxnSpPr>
            <a:stCxn id="47" idx="6"/>
            <a:endCxn id="37" idx="1"/>
          </p:cNvCxnSpPr>
          <p:nvPr/>
        </p:nvCxnSpPr>
        <p:spPr>
          <a:xfrm flipV="1">
            <a:off x="8415141" y="3582720"/>
            <a:ext cx="819727" cy="1495"/>
          </a:xfrm>
          <a:prstGeom prst="bentConnector3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Elbow Connector 78"/>
          <p:cNvCxnSpPr>
            <a:stCxn id="45" idx="6"/>
            <a:endCxn id="37" idx="1"/>
          </p:cNvCxnSpPr>
          <p:nvPr/>
        </p:nvCxnSpPr>
        <p:spPr>
          <a:xfrm flipV="1">
            <a:off x="8415141" y="3582720"/>
            <a:ext cx="819727" cy="1927221"/>
          </a:xfrm>
          <a:prstGeom prst="bentConnector3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6" name="Group 85"/>
          <p:cNvGrpSpPr/>
          <p:nvPr/>
        </p:nvGrpSpPr>
        <p:grpSpPr>
          <a:xfrm>
            <a:off x="1642474" y="1842626"/>
            <a:ext cx="519980" cy="812842"/>
            <a:chOff x="1989958" y="4959885"/>
            <a:chExt cx="637826" cy="989399"/>
          </a:xfrm>
        </p:grpSpPr>
        <p:pic>
          <p:nvPicPr>
            <p:cNvPr id="87" name="Picture 86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989958" y="4959885"/>
              <a:ext cx="637826" cy="578367"/>
            </a:xfrm>
            <a:prstGeom prst="rect">
              <a:avLst/>
            </a:prstGeom>
          </p:spPr>
        </p:pic>
        <p:pic>
          <p:nvPicPr>
            <p:cNvPr id="88" name="Picture 87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2029504" y="5450324"/>
              <a:ext cx="498959" cy="498960"/>
            </a:xfrm>
            <a:prstGeom prst="rect">
              <a:avLst/>
            </a:prstGeom>
          </p:spPr>
        </p:pic>
      </p:grpSp>
      <p:grpSp>
        <p:nvGrpSpPr>
          <p:cNvPr id="102" name="Group 101"/>
          <p:cNvGrpSpPr/>
          <p:nvPr/>
        </p:nvGrpSpPr>
        <p:grpSpPr>
          <a:xfrm>
            <a:off x="6189420" y="3138458"/>
            <a:ext cx="519980" cy="812842"/>
            <a:chOff x="1989958" y="4959885"/>
            <a:chExt cx="637826" cy="989399"/>
          </a:xfrm>
        </p:grpSpPr>
        <p:pic>
          <p:nvPicPr>
            <p:cNvPr id="103" name="Picture 102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989958" y="4959885"/>
              <a:ext cx="637826" cy="578367"/>
            </a:xfrm>
            <a:prstGeom prst="rect">
              <a:avLst/>
            </a:prstGeom>
          </p:spPr>
        </p:pic>
        <p:pic>
          <p:nvPicPr>
            <p:cNvPr id="104" name="Picture 103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2029504" y="5450324"/>
              <a:ext cx="498959" cy="498960"/>
            </a:xfrm>
            <a:prstGeom prst="rect">
              <a:avLst/>
            </a:prstGeom>
          </p:spPr>
        </p:pic>
      </p:grpSp>
      <p:grpSp>
        <p:nvGrpSpPr>
          <p:cNvPr id="105" name="Group 104"/>
          <p:cNvGrpSpPr/>
          <p:nvPr/>
        </p:nvGrpSpPr>
        <p:grpSpPr>
          <a:xfrm>
            <a:off x="6193083" y="3145177"/>
            <a:ext cx="519980" cy="812842"/>
            <a:chOff x="1989958" y="4959885"/>
            <a:chExt cx="637826" cy="989399"/>
          </a:xfrm>
        </p:grpSpPr>
        <p:pic>
          <p:nvPicPr>
            <p:cNvPr id="106" name="Picture 105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989958" y="4959885"/>
              <a:ext cx="637826" cy="578367"/>
            </a:xfrm>
            <a:prstGeom prst="rect">
              <a:avLst/>
            </a:prstGeom>
          </p:spPr>
        </p:pic>
        <p:pic>
          <p:nvPicPr>
            <p:cNvPr id="107" name="Picture 106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2029504" y="5450324"/>
              <a:ext cx="498959" cy="498960"/>
            </a:xfrm>
            <a:prstGeom prst="rect">
              <a:avLst/>
            </a:prstGeom>
          </p:spPr>
        </p:pic>
      </p:grpSp>
      <p:sp>
        <p:nvSpPr>
          <p:cNvPr id="3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743496" y="6359196"/>
            <a:ext cx="4114800" cy="365125"/>
          </a:xfrm>
        </p:spPr>
        <p:txBody>
          <a:bodyPr/>
          <a:lstStyle>
            <a:lvl1pPr algn="r">
              <a:defRPr sz="1400"/>
            </a:lvl1pPr>
          </a:lstStyle>
          <a:p>
            <a:r>
              <a:rPr lang="en-US" dirty="0" smtClean="0"/>
              <a:t>RIPE 76, Marseille, France 14-18 May 2018</a:t>
            </a:r>
          </a:p>
        </p:txBody>
      </p:sp>
    </p:spTree>
    <p:extLst>
      <p:ext uri="{BB962C8B-B14F-4D97-AF65-F5344CB8AC3E}">
        <p14:creationId xmlns:p14="http://schemas.microsoft.com/office/powerpoint/2010/main" val="1095003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95 0.00602 L 0.09661 0.00602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2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9206 0.00602 L 0.09075 0.18889 " pathEditMode="relative" rAng="0" ptsTypes="AA">
                                      <p:cBhvr>
                                        <p:cTn id="10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" y="91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9206 0.17755 L 0.26602 0.17755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69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6263 0.17893 L 0.37305 0.18889 " pathEditMode="relative" ptsTypes="AA">
                                      <p:cBhvr>
                                        <p:cTn id="18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04 0.00162 L -0.00664 0.29074 " pathEditMode="relative" rAng="0" ptsTypes="AA">
                                      <p:cBhvr>
                                        <p:cTn id="26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6" y="14444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48 -0.00533 L -0.00808 -0.27847 " pathEditMode="relative" ptsTypes="AA">
                                      <p:cBhvr>
                                        <p:cTn id="28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82 0.2882 L 0.10768 0.29098 " pathEditMode="relative" rAng="0" ptsTypes="AA">
                                      <p:cBhvr>
                                        <p:cTn id="31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25" y="139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7005 0.18356 L 0.47917 0.19444 " pathEditMode="relative" ptsTypes="AA">
                                      <p:cBhvr>
                                        <p:cTn id="33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808 -0.27847 L 0.10625 -0.27847 " pathEditMode="relative" ptsTypes="AA">
                                      <p:cBhvr>
                                        <p:cTn id="35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Technical aspects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0524" y="1387366"/>
            <a:ext cx="10817772" cy="4904341"/>
          </a:xfrm>
        </p:spPr>
        <p:txBody>
          <a:bodyPr anchor="ctr">
            <a:normAutofit/>
          </a:bodyPr>
          <a:lstStyle/>
          <a:p>
            <a:r>
              <a:rPr lang="en-US" sz="2200" dirty="0" smtClean="0"/>
              <a:t>AdTag leverages HTML5-based ads</a:t>
            </a:r>
          </a:p>
          <a:p>
            <a:endParaRPr lang="en-US" sz="2200" dirty="0" smtClean="0"/>
          </a:p>
          <a:p>
            <a:r>
              <a:rPr lang="en-US" sz="2200" dirty="0" smtClean="0"/>
              <a:t>Execute JavaScript-based active network measurements </a:t>
            </a:r>
          </a:p>
          <a:p>
            <a:endParaRPr lang="en-US" sz="2200" dirty="0" smtClean="0"/>
          </a:p>
          <a:p>
            <a:r>
              <a:rPr lang="en-US" sz="2200" dirty="0"/>
              <a:t>Limited by browsers libraries: </a:t>
            </a:r>
          </a:p>
          <a:p>
            <a:pPr lvl="1"/>
            <a:endParaRPr lang="en-US" sz="2200" dirty="0"/>
          </a:p>
          <a:p>
            <a:pPr lvl="1"/>
            <a:r>
              <a:rPr lang="en-US" sz="2200" b="1" dirty="0" err="1"/>
              <a:t>XMLHttpRequest</a:t>
            </a:r>
            <a:r>
              <a:rPr lang="en-US" sz="2200" b="1" dirty="0"/>
              <a:t> </a:t>
            </a:r>
            <a:r>
              <a:rPr lang="mr-IN" sz="2200" dirty="0"/>
              <a:t>–</a:t>
            </a:r>
            <a:r>
              <a:rPr lang="en-US" sz="2200" dirty="0"/>
              <a:t> </a:t>
            </a:r>
            <a:r>
              <a:rPr lang="en-US" sz="2200" dirty="0" smtClean="0"/>
              <a:t>TCP / HTTP requests</a:t>
            </a:r>
            <a:endParaRPr lang="en-US" sz="2200" dirty="0"/>
          </a:p>
          <a:p>
            <a:pPr lvl="1"/>
            <a:endParaRPr lang="en-US" sz="2200" dirty="0"/>
          </a:p>
          <a:p>
            <a:pPr lvl="1"/>
            <a:r>
              <a:rPr lang="en-US" sz="2200" b="1" dirty="0" err="1"/>
              <a:t>WebSocket</a:t>
            </a:r>
            <a:r>
              <a:rPr lang="en-US" sz="2200" b="1" dirty="0"/>
              <a:t> </a:t>
            </a:r>
            <a:r>
              <a:rPr lang="mr-IN" sz="2200" dirty="0"/>
              <a:t>–</a:t>
            </a:r>
            <a:r>
              <a:rPr lang="en-US" sz="2200" dirty="0"/>
              <a:t> </a:t>
            </a:r>
            <a:r>
              <a:rPr lang="en-US" sz="2200" dirty="0" smtClean="0"/>
              <a:t>TCP channel</a:t>
            </a:r>
          </a:p>
          <a:p>
            <a:pPr lvl="1"/>
            <a:endParaRPr lang="en-US" sz="2200" dirty="0" smtClean="0"/>
          </a:p>
          <a:p>
            <a:pPr lvl="1"/>
            <a:r>
              <a:rPr lang="en-US" sz="2200" b="1" dirty="0" err="1" smtClean="0"/>
              <a:t>WebRTC</a:t>
            </a:r>
            <a:r>
              <a:rPr lang="en-US" sz="2200" dirty="0" smtClean="0"/>
              <a:t> </a:t>
            </a:r>
            <a:r>
              <a:rPr lang="mr-IN" sz="2200" dirty="0" smtClean="0"/>
              <a:t>–</a:t>
            </a:r>
            <a:r>
              <a:rPr lang="es-ES" sz="2200" dirty="0" smtClean="0"/>
              <a:t> UDP </a:t>
            </a:r>
            <a:r>
              <a:rPr lang="es-ES" sz="2200" dirty="0" err="1" smtClean="0"/>
              <a:t>channel</a:t>
            </a:r>
            <a:endParaRPr lang="en-US" sz="22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C2041C-7869-0544-9B7B-A3C0D855421F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743496" y="6359196"/>
            <a:ext cx="4114800" cy="365125"/>
          </a:xfrm>
        </p:spPr>
        <p:txBody>
          <a:bodyPr/>
          <a:lstStyle>
            <a:lvl1pPr algn="r">
              <a:defRPr sz="1400"/>
            </a:lvl1pPr>
          </a:lstStyle>
          <a:p>
            <a:r>
              <a:rPr lang="en-US" dirty="0" smtClean="0"/>
              <a:t>RIPE 76, Marseille, France 14-18 May 2018</a:t>
            </a:r>
          </a:p>
        </p:txBody>
      </p:sp>
    </p:spTree>
    <p:extLst>
      <p:ext uri="{BB962C8B-B14F-4D97-AF65-F5344CB8AC3E}">
        <p14:creationId xmlns:p14="http://schemas.microsoft.com/office/powerpoint/2010/main" val="291859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Deployability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>
            <a:normAutofit/>
          </a:bodyPr>
          <a:lstStyle/>
          <a:p>
            <a:r>
              <a:rPr lang="en-US" dirty="0" smtClean="0"/>
              <a:t>In Ad Networks, DSPs, Ad Exchanges </a:t>
            </a:r>
            <a:r>
              <a:rPr lang="mr-IN" dirty="0" smtClean="0"/>
              <a:t>…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Specifically, we run </a:t>
            </a:r>
            <a:r>
              <a:rPr lang="en-US" dirty="0"/>
              <a:t>real campaigns in a </a:t>
            </a:r>
            <a:r>
              <a:rPr lang="en-US" dirty="0" smtClean="0"/>
              <a:t>DSP</a:t>
            </a:r>
            <a:endParaRPr lang="en-US" dirty="0"/>
          </a:p>
          <a:p>
            <a:pPr lvl="1"/>
            <a:r>
              <a:rPr lang="en-US" dirty="0"/>
              <a:t>Access to multiple vendors</a:t>
            </a:r>
          </a:p>
          <a:p>
            <a:pPr lvl="1"/>
            <a:r>
              <a:rPr lang="en-US" dirty="0" smtClean="0"/>
              <a:t>Settings - targeting:</a:t>
            </a:r>
            <a:endParaRPr lang="en-US" dirty="0"/>
          </a:p>
          <a:p>
            <a:pPr lvl="2"/>
            <a:r>
              <a:rPr lang="en-US" dirty="0"/>
              <a:t>Geographical location</a:t>
            </a:r>
          </a:p>
          <a:p>
            <a:pPr lvl="2"/>
            <a:r>
              <a:rPr lang="en-US" dirty="0" smtClean="0"/>
              <a:t>Browser brand</a:t>
            </a:r>
            <a:endParaRPr lang="en-US" dirty="0"/>
          </a:p>
          <a:p>
            <a:pPr lvl="2"/>
            <a:r>
              <a:rPr lang="en-US" dirty="0"/>
              <a:t>Device </a:t>
            </a:r>
            <a:r>
              <a:rPr lang="en-US" dirty="0" smtClean="0"/>
              <a:t>type</a:t>
            </a:r>
          </a:p>
          <a:p>
            <a:pPr lvl="2"/>
            <a:r>
              <a:rPr lang="en-US" dirty="0" smtClean="0"/>
              <a:t>Operating System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C2041C-7869-0544-9B7B-A3C0D855421F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743496" y="6359196"/>
            <a:ext cx="4114800" cy="365125"/>
          </a:xfrm>
        </p:spPr>
        <p:txBody>
          <a:bodyPr/>
          <a:lstStyle>
            <a:lvl1pPr algn="r">
              <a:defRPr sz="1400"/>
            </a:lvl1pPr>
          </a:lstStyle>
          <a:p>
            <a:r>
              <a:rPr lang="en-US" dirty="0" smtClean="0"/>
              <a:t>RIPE 76, Marseille, France 14-18 May 2018</a:t>
            </a:r>
          </a:p>
        </p:txBody>
      </p:sp>
    </p:spTree>
    <p:extLst>
      <p:ext uri="{BB962C8B-B14F-4D97-AF65-F5344CB8AC3E}">
        <p14:creationId xmlns:p14="http://schemas.microsoft.com/office/powerpoint/2010/main" val="557509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Cost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Maximize number of impressions</a:t>
            </a:r>
          </a:p>
          <a:p>
            <a:endParaRPr lang="en-US" dirty="0"/>
          </a:p>
          <a:p>
            <a:r>
              <a:rPr lang="en-US" dirty="0"/>
              <a:t>Minimum CPM (Cost </a:t>
            </a:r>
            <a:r>
              <a:rPr lang="en-US" dirty="0" smtClean="0"/>
              <a:t>Per </a:t>
            </a:r>
            <a:r>
              <a:rPr lang="en-US" dirty="0"/>
              <a:t>M</a:t>
            </a:r>
            <a:r>
              <a:rPr lang="en-US" dirty="0" smtClean="0"/>
              <a:t>ille) </a:t>
            </a:r>
            <a:r>
              <a:rPr lang="en-US" dirty="0" smtClean="0">
                <a:sym typeface="Wingdings"/>
              </a:rPr>
              <a:t> $ 0.10</a:t>
            </a:r>
          </a:p>
          <a:p>
            <a:endParaRPr lang="en-US" dirty="0" smtClean="0">
              <a:sym typeface="Wingdings"/>
            </a:endParaRPr>
          </a:p>
          <a:p>
            <a:endParaRPr lang="en-US" dirty="0">
              <a:sym typeface="Wingdings"/>
            </a:endParaRPr>
          </a:p>
          <a:p>
            <a:endParaRPr lang="en-US" dirty="0" smtClean="0">
              <a:sym typeface="Wingdings"/>
            </a:endParaRPr>
          </a:p>
          <a:p>
            <a:endParaRPr lang="en-US" sz="3200" b="1" dirty="0">
              <a:sym typeface="Wingdings"/>
            </a:endParaRPr>
          </a:p>
          <a:p>
            <a:pPr marL="0" indent="0" algn="ctr">
              <a:buNone/>
            </a:pPr>
            <a:r>
              <a:rPr lang="en-US" sz="3200" b="1" dirty="0" smtClean="0">
                <a:sym typeface="Wingdings"/>
              </a:rPr>
              <a:t>LOW COST!  </a:t>
            </a:r>
            <a:r>
              <a:rPr lang="en-US" sz="3200" b="1" dirty="0" smtClean="0"/>
              <a:t> </a:t>
            </a:r>
            <a:endParaRPr lang="en-US" sz="3200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C2041C-7869-0544-9B7B-A3C0D855421F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3277585" y="3510675"/>
            <a:ext cx="6343649" cy="1318501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/>
              <a:t>1M measurements </a:t>
            </a:r>
            <a:r>
              <a:rPr lang="en-US" sz="2800" b="1" dirty="0" smtClean="0">
                <a:sym typeface="Wingdings"/>
              </a:rPr>
              <a:t> $ 100 budget</a:t>
            </a:r>
            <a:r>
              <a:rPr lang="en-US" sz="2800" b="1" dirty="0" smtClean="0"/>
              <a:t>  </a:t>
            </a:r>
            <a:endParaRPr lang="en-US" sz="2800" b="1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743496" y="6359196"/>
            <a:ext cx="4114800" cy="365125"/>
          </a:xfrm>
        </p:spPr>
        <p:txBody>
          <a:bodyPr/>
          <a:lstStyle>
            <a:lvl1pPr algn="r">
              <a:defRPr sz="1400"/>
            </a:lvl1pPr>
          </a:lstStyle>
          <a:p>
            <a:r>
              <a:rPr lang="en-US" dirty="0" smtClean="0"/>
              <a:t>RIPE 76, Marseille, France 14-18 May 2018</a:t>
            </a:r>
          </a:p>
        </p:txBody>
      </p:sp>
    </p:spTree>
    <p:extLst>
      <p:ext uri="{BB962C8B-B14F-4D97-AF65-F5344CB8AC3E}">
        <p14:creationId xmlns:p14="http://schemas.microsoft.com/office/powerpoint/2010/main" val="1740952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Ethical aspects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0524" y="1458806"/>
            <a:ext cx="10817772" cy="4624553"/>
          </a:xfrm>
        </p:spPr>
        <p:txBody>
          <a:bodyPr anchor="t"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 smtClean="0"/>
              <a:t>Not user consent possible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 smtClean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 smtClean="0"/>
              <a:t>Do Not Track header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C2041C-7869-0544-9B7B-A3C0D855421F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605947" y="3225859"/>
            <a:ext cx="9686925" cy="2857500"/>
          </a:xfrm>
          <a:prstGeom prst="rect">
            <a:avLst/>
          </a:prstGeom>
          <a:noFill/>
          <a:ln w="38100">
            <a:solidFill>
              <a:srgbClr val="04335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US" sz="2400" b="1" u="sng" dirty="0" smtClean="0">
                <a:solidFill>
                  <a:srgbClr val="04335A"/>
                </a:solidFill>
              </a:rPr>
              <a:t>GUIDELINES</a:t>
            </a: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endParaRPr lang="en-US" dirty="0">
              <a:solidFill>
                <a:schemeClr val="tx1"/>
              </a:solidFill>
            </a:endParaRPr>
          </a:p>
          <a:p>
            <a:pPr marL="800100" lvl="1" indent="-342900">
              <a:buFont typeface="Wingdings" charset="2"/>
              <a:buChar char="q"/>
            </a:pPr>
            <a:r>
              <a:rPr lang="en-US" sz="2400" dirty="0" smtClean="0">
                <a:solidFill>
                  <a:srgbClr val="04335A"/>
                </a:solidFill>
              </a:rPr>
              <a:t>Do </a:t>
            </a:r>
            <a:r>
              <a:rPr lang="en-US" sz="2400" dirty="0">
                <a:solidFill>
                  <a:srgbClr val="04335A"/>
                </a:solidFill>
              </a:rPr>
              <a:t>not use excessive amount of data.</a:t>
            </a:r>
          </a:p>
          <a:p>
            <a:pPr marL="800100" lvl="1" indent="-342900">
              <a:buFont typeface="Wingdings" charset="2"/>
              <a:buChar char="q"/>
            </a:pPr>
            <a:r>
              <a:rPr lang="en-US" sz="2400" dirty="0">
                <a:solidFill>
                  <a:srgbClr val="04335A"/>
                </a:solidFill>
              </a:rPr>
              <a:t>Do not collect any PII.</a:t>
            </a:r>
          </a:p>
          <a:p>
            <a:pPr marL="800100" lvl="1" indent="-342900">
              <a:buFont typeface="Wingdings" charset="2"/>
              <a:buChar char="q"/>
            </a:pPr>
            <a:r>
              <a:rPr lang="en-US" sz="2400" dirty="0">
                <a:solidFill>
                  <a:srgbClr val="04335A"/>
                </a:solidFill>
              </a:rPr>
              <a:t>Do not execute test which may compromise security.</a:t>
            </a:r>
          </a:p>
          <a:p>
            <a:pPr marL="800100" lvl="1" indent="-342900">
              <a:buFont typeface="Wingdings" charset="2"/>
              <a:buChar char="q"/>
            </a:pPr>
            <a:r>
              <a:rPr lang="en-US" sz="2400" dirty="0">
                <a:solidFill>
                  <a:srgbClr val="04335A"/>
                </a:solidFill>
              </a:rPr>
              <a:t>Do not perform experiments with user’s personal integrity at risk.</a:t>
            </a: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743496" y="6359196"/>
            <a:ext cx="4114800" cy="365125"/>
          </a:xfrm>
        </p:spPr>
        <p:txBody>
          <a:bodyPr/>
          <a:lstStyle>
            <a:lvl1pPr algn="r">
              <a:defRPr sz="1400"/>
            </a:lvl1pPr>
          </a:lstStyle>
          <a:p>
            <a:r>
              <a:rPr lang="en-US" dirty="0" smtClean="0"/>
              <a:t>RIPE 76, Marseille, France 14-18 May 2018</a:t>
            </a:r>
          </a:p>
        </p:txBody>
      </p:sp>
    </p:spTree>
    <p:extLst>
      <p:ext uri="{BB962C8B-B14F-4D97-AF65-F5344CB8AC3E}">
        <p14:creationId xmlns:p14="http://schemas.microsoft.com/office/powerpoint/2010/main" val="693878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11306</TotalTime>
  <Words>741</Words>
  <Application>Microsoft Macintosh PowerPoint</Application>
  <PresentationFormat>Widescreen</PresentationFormat>
  <Paragraphs>266</Paragraphs>
  <Slides>20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8" baseType="lpstr">
      <vt:lpstr>Arial</vt:lpstr>
      <vt:lpstr>Calibri</vt:lpstr>
      <vt:lpstr>Calibri Light</vt:lpstr>
      <vt:lpstr>Helvetica</vt:lpstr>
      <vt:lpstr>Mangal</vt:lpstr>
      <vt:lpstr>Trebuchet MS</vt:lpstr>
      <vt:lpstr>Wingdings</vt:lpstr>
      <vt:lpstr>Office Theme</vt:lpstr>
      <vt:lpstr>Opportunities and Challenges of Ad-based  Measurements from the Edge of the Network</vt:lpstr>
      <vt:lpstr>Motivation</vt:lpstr>
      <vt:lpstr>Edge-driven measurement techniques</vt:lpstr>
      <vt:lpstr>AdTag</vt:lpstr>
      <vt:lpstr>Architecture</vt:lpstr>
      <vt:lpstr>Technical aspects</vt:lpstr>
      <vt:lpstr>Deployability</vt:lpstr>
      <vt:lpstr>Cost</vt:lpstr>
      <vt:lpstr>Ethical aspects</vt:lpstr>
      <vt:lpstr>PowerPoint Presentation</vt:lpstr>
      <vt:lpstr>Execution window</vt:lpstr>
      <vt:lpstr>Targeting ISPs and Locations</vt:lpstr>
      <vt:lpstr>Browser support</vt:lpstr>
      <vt:lpstr>Use cases</vt:lpstr>
      <vt:lpstr>Use cases: Middleboxes</vt:lpstr>
      <vt:lpstr>Use cases: NAT</vt:lpstr>
      <vt:lpstr>Use cases</vt:lpstr>
      <vt:lpstr>Summarizing …</vt:lpstr>
      <vt:lpstr> Thank you      Patricia Callejo  patricia.callejo@imdea.org</vt:lpstr>
      <vt:lpstr>Advertisement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Opportunities and Challenges of Ad-based Measuremetns from the Edge of the Network</dc:title>
  <dc:creator>Patricia Callejo</dc:creator>
  <cp:lastModifiedBy>Patricia Callejo</cp:lastModifiedBy>
  <cp:revision>257</cp:revision>
  <dcterms:created xsi:type="dcterms:W3CDTF">2017-11-08T15:33:23Z</dcterms:created>
  <dcterms:modified xsi:type="dcterms:W3CDTF">2018-05-16T15:38:00Z</dcterms:modified>
</cp:coreProperties>
</file>