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18"/>
  </p:notesMasterIdLst>
  <p:handoutMasterIdLst>
    <p:handoutMasterId r:id="rId19"/>
  </p:handoutMasterIdLst>
  <p:sldIdLst>
    <p:sldId id="268" r:id="rId2"/>
    <p:sldId id="275" r:id="rId3"/>
    <p:sldId id="276" r:id="rId4"/>
    <p:sldId id="291" r:id="rId5"/>
    <p:sldId id="284" r:id="rId6"/>
    <p:sldId id="277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93" r:id="rId15"/>
    <p:sldId id="282" r:id="rId16"/>
    <p:sldId id="273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3EC"/>
    <a:srgbClr val="FFFFFF"/>
    <a:srgbClr val="143774"/>
    <a:srgbClr val="2789CB"/>
    <a:srgbClr val="C35A41"/>
    <a:srgbClr val="61AFA4"/>
    <a:srgbClr val="27376A"/>
    <a:srgbClr val="143E50"/>
    <a:srgbClr val="4B82DD"/>
    <a:srgbClr val="E9CA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1" autoAdjust="0"/>
    <p:restoredTop sz="76168"/>
  </p:normalViewPr>
  <p:slideViewPr>
    <p:cSldViewPr snapToGrid="0" snapToObjects="1">
      <p:cViewPr varScale="1">
        <p:scale>
          <a:sx n="80" d="100"/>
          <a:sy n="80" d="100"/>
        </p:scale>
        <p:origin x="19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 snapToGrid="0" snapToObjects="1">
      <p:cViewPr varScale="1">
        <p:scale>
          <a:sx n="160" d="100"/>
          <a:sy n="160" d="100"/>
        </p:scale>
        <p:origin x="47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8BAE-C84A-694A-898B-5CF88760D6F5}" type="datetimeFigureOut">
              <a:rPr lang="en-US" smtClean="0"/>
              <a:t>5/15/18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F491E-6BDF-894F-89D9-4BED6DF3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74FA06C-4A8C-0E48-B922-007B77153C27}" type="datetimeFigureOut">
              <a:rPr lang="en-GB" altLang="en-US"/>
              <a:pPr/>
              <a:t>15/05/2018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20D7F3-EDE1-C147-A04A-D4416A63828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06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FB4F9BF6-D3B1-944E-933E-B1B31B3498E1}" type="slidenum">
              <a:rPr lang="en-GB" altLang="en-US">
                <a:latin typeface="Calibri" charset="0"/>
              </a:rPr>
              <a:pPr/>
              <a:t>1</a:t>
            </a:fld>
            <a:endParaRPr lang="en-GB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FB4F9BF6-D3B1-944E-933E-B1B31B3498E1}" type="slidenum">
              <a:rPr lang="en-GB" altLang="en-US">
                <a:latin typeface="Calibri" charset="0"/>
              </a:rPr>
              <a:pPr/>
              <a:t>13</a:t>
            </a:fld>
            <a:endParaRPr lang="en-GB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4449460"/>
            <a:ext cx="11109600" cy="425181"/>
          </a:xfrm>
        </p:spPr>
        <p:txBody>
          <a:bodyPr wrap="square">
            <a:spAutoFit/>
          </a:bodyPr>
          <a:lstStyle>
            <a:lvl1pPr algn="ctr">
              <a:defRPr lang="en-GB" sz="28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3847661"/>
            <a:ext cx="11109600" cy="503215"/>
          </a:xfrm>
        </p:spPr>
        <p:txBody>
          <a:bodyPr/>
          <a:lstStyle>
            <a:lvl1pPr algn="ctr">
              <a:lnSpc>
                <a:spcPct val="109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605544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2A03C4E-4B14-5748-8082-CF29EC524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53" y="1591941"/>
            <a:ext cx="9212251" cy="22877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AB4B85-C146-9443-B9A7-06F8548D36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4653" y="1591941"/>
            <a:ext cx="9212251" cy="228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–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6139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33249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355298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177347" y="1774405"/>
            <a:ext cx="2662877" cy="3666146"/>
          </a:xfrm>
          <a:solidFill>
            <a:schemeClr val="accent2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999395" y="1774405"/>
            <a:ext cx="2662877" cy="3666146"/>
          </a:xfrm>
          <a:solidFill>
            <a:srgbClr val="FFFFFF"/>
          </a:solidFill>
        </p:spPr>
        <p:txBody>
          <a:bodyPr tIns="864000"/>
          <a:lstStyle>
            <a:lvl1pPr algn="ctr">
              <a:lnSpc>
                <a:spcPct val="115000"/>
              </a:lnSpc>
              <a:spcAft>
                <a:spcPts val="3200"/>
              </a:spcAft>
              <a:defRPr sz="28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15000"/>
              </a:lnSpc>
              <a:buNone/>
              <a:defRPr sz="1800" spc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2834A66-9ED4-4C45-923A-E517812884FA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C6941BA-3BB8-F545-916D-C298D433CAC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239C2D8-030D-F340-A998-64840D6A03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1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 rIns="0"/>
          <a:lstStyle>
            <a:lvl1pPr>
              <a:defRPr sz="3600"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49E1E4A-834C-074E-9FF0-961A1F8067B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578E331-C208-F04B-BBF6-8B9B1572F3D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0D2D23E-A801-294A-90E0-3E31C6713F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6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xmlns="" id="{8BBEADCF-3C5A-694F-B0C0-373DD45754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18575" y="6342063"/>
            <a:ext cx="2743200" cy="1730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F49E1E4A-834C-074E-9FF0-961A1F8067B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2937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xmlns="" id="{F3DBE98B-FE50-F04F-823B-E4424AE1859F}"/>
              </a:ext>
            </a:extLst>
          </p:cNvPr>
          <p:cNvSpPr txBox="1">
            <a:spLocks/>
          </p:cNvSpPr>
          <p:nvPr/>
        </p:nvSpPr>
        <p:spPr>
          <a:xfrm>
            <a:off x="540000" y="2281238"/>
            <a:ext cx="9001125" cy="92993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Thank you.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EB3629A0-1FAA-2946-AC93-9905CFBF9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85938"/>
            <a:ext cx="4097551" cy="962525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rgbClr val="EEF2EC"/>
                </a:solidFill>
                <a:latin typeface="+mn-lt"/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xmlns="" id="{A1994E8F-A5A0-5F49-AAA6-5D6FD39E2E74}"/>
              </a:ext>
            </a:extLst>
          </p:cNvPr>
          <p:cNvSpPr txBox="1">
            <a:spLocks/>
          </p:cNvSpPr>
          <p:nvPr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xmlns="" id="{02E463AE-0311-6748-B929-2F310DF18F01}"/>
              </a:ext>
            </a:extLst>
          </p:cNvPr>
          <p:cNvSpPr txBox="1">
            <a:spLocks/>
          </p:cNvSpPr>
          <p:nvPr userDrawn="1"/>
        </p:nvSpPr>
        <p:spPr>
          <a:xfrm>
            <a:off x="540000" y="2281238"/>
            <a:ext cx="9001125" cy="92993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Thank you.</a:t>
            </a:r>
          </a:p>
        </p:txBody>
      </p:sp>
      <p:sp>
        <p:nvSpPr>
          <p:cNvPr id="8" name="Text Placeholder 65">
            <a:extLst>
              <a:ext uri="{FF2B5EF4-FFF2-40B4-BE49-F238E27FC236}">
                <a16:creationId xmlns:a16="http://schemas.microsoft.com/office/drawing/2014/main" xmlns="" id="{8096134B-9459-AA47-A616-005338C9ACFF}"/>
              </a:ext>
            </a:extLst>
          </p:cNvPr>
          <p:cNvSpPr txBox="1">
            <a:spLocks/>
          </p:cNvSpPr>
          <p:nvPr userDrawn="1"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5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et involv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xmlns="" id="{F3DBE98B-FE50-F04F-823B-E4424AE1859F}"/>
              </a:ext>
            </a:extLst>
          </p:cNvPr>
          <p:cNvSpPr txBox="1">
            <a:spLocks/>
          </p:cNvSpPr>
          <p:nvPr/>
        </p:nvSpPr>
        <p:spPr>
          <a:xfrm>
            <a:off x="540000" y="2281238"/>
            <a:ext cx="9001125" cy="93173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Get involved.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xmlns="" id="{EB3629A0-1FAA-2946-AC93-9905CFBF9E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85938"/>
            <a:ext cx="4097551" cy="962525"/>
          </a:xfrm>
        </p:spPr>
        <p:txBody>
          <a:bodyPr/>
          <a:lstStyle>
            <a:lvl1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rgbClr val="EEF2EC"/>
                </a:solidFill>
                <a:latin typeface="+mn-lt"/>
              </a:defRPr>
            </a:lvl1pPr>
            <a:lvl2pPr marL="0" indent="0">
              <a:lnSpc>
                <a:spcPct val="117000"/>
              </a:lnSpc>
              <a:spcAft>
                <a:spcPts val="600"/>
              </a:spcAft>
              <a:buFont typeface="Arial" charset="0"/>
              <a:buNone/>
              <a:defRPr sz="150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65">
            <a:extLst>
              <a:ext uri="{FF2B5EF4-FFF2-40B4-BE49-F238E27FC236}">
                <a16:creationId xmlns:a16="http://schemas.microsoft.com/office/drawing/2014/main" xmlns="" id="{A1994E8F-A5A0-5F49-AAA6-5D6FD39E2E74}"/>
              </a:ext>
            </a:extLst>
          </p:cNvPr>
          <p:cNvSpPr txBox="1">
            <a:spLocks/>
          </p:cNvSpPr>
          <p:nvPr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xmlns="" id="{D54615A6-0BC5-5F41-A301-A528D3C4AAF8}"/>
              </a:ext>
            </a:extLst>
          </p:cNvPr>
          <p:cNvSpPr txBox="1">
            <a:spLocks/>
          </p:cNvSpPr>
          <p:nvPr userDrawn="1"/>
        </p:nvSpPr>
        <p:spPr>
          <a:xfrm>
            <a:off x="540000" y="2281238"/>
            <a:ext cx="9001125" cy="93173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Get involved.</a:t>
            </a:r>
          </a:p>
        </p:txBody>
      </p:sp>
      <p:sp>
        <p:nvSpPr>
          <p:cNvPr id="8" name="Text Placeholder 65">
            <a:extLst>
              <a:ext uri="{FF2B5EF4-FFF2-40B4-BE49-F238E27FC236}">
                <a16:creationId xmlns:a16="http://schemas.microsoft.com/office/drawing/2014/main" xmlns="" id="{03EAA165-F31F-DA43-A712-79B82AA296D5}"/>
              </a:ext>
            </a:extLst>
          </p:cNvPr>
          <p:cNvSpPr txBox="1">
            <a:spLocks/>
          </p:cNvSpPr>
          <p:nvPr userDrawn="1"/>
        </p:nvSpPr>
        <p:spPr>
          <a:xfrm>
            <a:off x="540000" y="6179971"/>
            <a:ext cx="1812925" cy="52562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1600" dirty="0" err="1">
                <a:latin typeface="+mn-lt"/>
              </a:rPr>
              <a:t>manrs.org</a:t>
            </a:r>
            <a:endParaRPr lang="en-GB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52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08C28-80DD-0A41-A6E8-29378136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7BD2D4-F251-1844-ACC6-361EF8418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C5B560-9A1E-F54C-9E67-A2A5BD4A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88EA0A-46F8-1447-AD30-56ECBD6874FF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F749B1-B010-9C4F-999E-9AF973BE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2A4A46-E1CA-B44B-A225-6894F295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2DA421FA-A9A6-244D-AF92-34B23A363ED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DD9B119F-CE44-DD48-BC49-893091F2E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A6D6DCA-FBDB-004A-B583-E53F842E18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D8DA9CE-C65E-554B-8A64-051A097087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rple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532B1A5-6A14-254F-BE42-6C3FA54CED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  <p:sp>
        <p:nvSpPr>
          <p:cNvPr id="9" name="Content Placeholder 13">
            <a:extLst>
              <a:ext uri="{FF2B5EF4-FFF2-40B4-BE49-F238E27FC236}">
                <a16:creationId xmlns:a16="http://schemas.microsoft.com/office/drawing/2014/main" xmlns="" id="{636301D7-52E9-B04A-9E1F-BEF4F06DF37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xmlns="" id="{047CC902-F36B-694F-8354-9FC1AE02AC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CE58975-6055-0E42-A1E6-48A3C8D506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70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subsection 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918575" y="6319712"/>
            <a:ext cx="2743200" cy="173037"/>
          </a:xfrm>
        </p:spPr>
        <p:txBody>
          <a:bodyPr/>
          <a:lstStyle>
            <a:lvl1pPr>
              <a:defRPr>
                <a:solidFill>
                  <a:srgbClr val="EEF2EC"/>
                </a:solidFill>
                <a:latin typeface="+mn-lt"/>
              </a:defRPr>
            </a:lvl1pPr>
          </a:lstStyle>
          <a:p>
            <a:fld id="{4B8AB820-61DF-364A-B4AF-D19149734C14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532B1A5-6A14-254F-BE42-6C3FA54CED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  <p:sp>
        <p:nvSpPr>
          <p:cNvPr id="9" name="Content Placeholder 13">
            <a:extLst>
              <a:ext uri="{FF2B5EF4-FFF2-40B4-BE49-F238E27FC236}">
                <a16:creationId xmlns:a16="http://schemas.microsoft.com/office/drawing/2014/main" xmlns="" id="{1EA9933B-BFF2-4F42-9CD2-38E53FCC66F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7468" y="2496632"/>
            <a:ext cx="10674163" cy="1257669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xmlns="" id="{A1ED8055-E032-DA45-8833-5E154B4B73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7468" y="4279119"/>
            <a:ext cx="10674163" cy="1270427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6E780FC-A1D1-464B-944D-0D65AC02E6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/statem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2400" y="525600"/>
            <a:ext cx="10508400" cy="55728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10000"/>
              </a:lnSpc>
              <a:spcAft>
                <a:spcPts val="2000"/>
              </a:spcAft>
              <a:defRPr sz="3600" b="0" i="0" spc="50" baseline="0">
                <a:solidFill>
                  <a:schemeClr val="bg1"/>
                </a:solidFill>
                <a:latin typeface="+mn-lt"/>
                <a:ea typeface="Hind Medium" charset="0"/>
                <a:cs typeface="Hind Medium" charset="0"/>
              </a:defRPr>
            </a:lvl1pPr>
            <a:lvl2pPr algn="ctr">
              <a:lnSpc>
                <a:spcPct val="110000"/>
              </a:lnSpc>
              <a:defRPr b="0" i="0">
                <a:solidFill>
                  <a:schemeClr val="tx1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>
              <a:spcAft>
                <a:spcPts val="1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0074F2-1090-0744-858A-D1BB34EE7CED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DEBC99C-6509-4245-A1DE-BC02DCF1A9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54FC0F-4BBE-8A46-AA48-FD2D3C4038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57"/>
          <a:stretch/>
        </p:blipFill>
        <p:spPr>
          <a:xfrm>
            <a:off x="533250" y="6074364"/>
            <a:ext cx="398841" cy="4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/statement neutr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C7A2CAB-423C-244D-B2F1-77AB92D82E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98"/>
          <a:stretch/>
        </p:blipFill>
        <p:spPr>
          <a:xfrm>
            <a:off x="533250" y="6073258"/>
            <a:ext cx="398841" cy="443162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42400" y="525600"/>
            <a:ext cx="10508400" cy="5572800"/>
          </a:xfrm>
        </p:spPr>
        <p:txBody>
          <a:bodyPr anchor="ctr"/>
          <a:lstStyle>
            <a:lvl1pPr algn="ctr">
              <a:lnSpc>
                <a:spcPct val="110000"/>
              </a:lnSpc>
              <a:spcAft>
                <a:spcPts val="2000"/>
              </a:spcAft>
              <a:defRPr sz="3600" b="0" i="0" spc="50" baseline="0">
                <a:solidFill>
                  <a:schemeClr val="tx1"/>
                </a:solidFill>
                <a:latin typeface="+mn-lt"/>
                <a:ea typeface="Hind Medium" charset="0"/>
                <a:cs typeface="Hind Medium" charset="0"/>
              </a:defRPr>
            </a:lvl1pPr>
            <a:lvl2pPr algn="ctr">
              <a:lnSpc>
                <a:spcPct val="110000"/>
              </a:lnSpc>
              <a:defRPr b="0" i="0">
                <a:solidFill>
                  <a:schemeClr val="tx1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>
              <a:spcAft>
                <a:spcPts val="1500"/>
              </a:spcAf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123C2-1881-0343-8E3B-58B10FD51CF2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EBD519B-58FE-7045-B541-B662E72C94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98"/>
          <a:stretch/>
        </p:blipFill>
        <p:spPr>
          <a:xfrm>
            <a:off x="533250" y="6073258"/>
            <a:ext cx="398841" cy="44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–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3F4742C-3423-7949-B1F4-F60E6C7D626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EE1D23A-55C4-7542-8A1B-C225D7430AAE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8CA4919E-257E-3E4C-A7BC-E72C38256D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9999" y="1561539"/>
            <a:ext cx="11121775" cy="3794231"/>
          </a:xfrm>
        </p:spPr>
        <p:txBody>
          <a:bodyPr/>
          <a:lstStyle>
            <a:lvl1pPr>
              <a:defRPr>
                <a:latin typeface="+mn-lt"/>
              </a:defRPr>
            </a:lvl1pPr>
            <a:lvl2pPr marL="342900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0" indent="0">
              <a:buFont typeface="Arial" panose="020B0604020202020204" pitchFamily="34" charset="0"/>
              <a:buNone/>
              <a:defRPr sz="2400">
                <a:latin typeface="+mn-lt"/>
              </a:defRPr>
            </a:lvl3pPr>
            <a:lvl4pPr marL="322725" indent="0">
              <a:buFont typeface="Arial" panose="020B0604020202020204" pitchFamily="34" charset="0"/>
              <a:buNone/>
              <a:defRPr sz="2400">
                <a:latin typeface="+mn-lt"/>
              </a:defRPr>
            </a:lvl4pPr>
            <a:lvl5pPr marL="917625" indent="-342900"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DDD25D2-98BA-4640-AEBE-7D3DC6553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0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–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75899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61E0F2E-4DC0-BB41-853A-E92710F05ADB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1184992-DE5F-AE4E-8953-0419E812334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833BE1-6811-6B49-A06C-D7586D344D4A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999" y="1561539"/>
            <a:ext cx="5462197" cy="347186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92A25F25-D63E-4049-8ABF-087ACC05BA7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30183" y="1561539"/>
            <a:ext cx="5462197" cy="347186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0" indent="0">
              <a:buNone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81D21C-E96F-964C-997B-F8CCDF3B48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168855" y="0"/>
            <a:ext cx="6023145" cy="6857999"/>
          </a:xfrm>
        </p:spPr>
        <p:txBody>
          <a:bodyPr/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7" y="567101"/>
            <a:ext cx="5483696" cy="1112409"/>
          </a:xfrm>
        </p:spPr>
        <p:txBody>
          <a:bodyPr rIns="0"/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2CDEF37-006E-254D-A210-0434C0C6BB13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880E653-EDCB-D944-9700-4552D49A7DB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xmlns="" id="{B7B6A5FC-A416-9F4E-B9E2-24F68C3786C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40000" y="1561539"/>
            <a:ext cx="5484674" cy="379423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307BC87-7DEB-B642-93B2-3463715EDD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395" y="6074364"/>
            <a:ext cx="446550" cy="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566738"/>
            <a:ext cx="11109600" cy="78303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548400"/>
            <a:ext cx="11109600" cy="35988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4"/>
            <a:r>
              <a:rPr lang="en-US" noProof="0" dirty="0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918575" y="6342063"/>
            <a:ext cx="2743200" cy="1730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9427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4" r:id="rId1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3600" b="0" i="0" kern="1200" spc="20">
          <a:solidFill>
            <a:schemeClr val="tx2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ind Light" charset="0"/>
          <a:ea typeface="ＭＳ Ｐゴシック" charset="-128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charset="0"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342900" indent="-342900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20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342900" indent="-342900" algn="l" rtl="0" eaLnBrk="1" fontAlgn="base" hangingPunct="1">
        <a:lnSpc>
          <a:spcPct val="100000"/>
        </a:lnSpc>
        <a:spcBef>
          <a:spcPct val="0"/>
        </a:spcBef>
        <a:spcAft>
          <a:spcPts val="0"/>
        </a:spcAft>
        <a:buSzPct val="72000"/>
        <a:buFont typeface="Arial" panose="020B0604020202020204" pitchFamily="34" charset="0"/>
        <a:buChar char="•"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322725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SzPct val="90000"/>
        <a:buFont typeface=".AppleSystemUIFont" charset="0"/>
        <a:buNone/>
        <a:defRPr sz="24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917625" indent="-342900" algn="l" rtl="0" eaLnBrk="1" fontAlgn="base" hangingPunct="1">
        <a:lnSpc>
          <a:spcPct val="100000"/>
        </a:lnSpc>
        <a:spcBef>
          <a:spcPct val="0"/>
        </a:spcBef>
        <a:spcAft>
          <a:spcPts val="1500"/>
        </a:spcAft>
        <a:buSzPct val="75000"/>
        <a:buFont typeface="Arial" panose="020B0604020202020204" pitchFamily="34" charset="0"/>
        <a:buChar char="•"/>
        <a:defRPr sz="2000" kern="1200" spc="2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4400" dirty="0" smtClean="0"/>
              <a:t>Measuring routing (in)security</a:t>
            </a:r>
            <a:endParaRPr lang="en-US" sz="44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D911AA20-267D-9741-9F10-6A267396F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3200" dirty="0" smtClean="0"/>
              <a:t>Disclaimer </a:t>
            </a:r>
            <a:r>
              <a:rPr lang="mr-IN" sz="3200" dirty="0" smtClean="0"/>
              <a:t>–</a:t>
            </a:r>
            <a:r>
              <a:rPr lang="en-US" sz="3200" dirty="0" smtClean="0"/>
              <a:t> this is not a </a:t>
            </a:r>
            <a:r>
              <a:rPr lang="en-US" sz="3200" smtClean="0"/>
              <a:t>scientific research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3200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797DCA1E-7B6B-C042-B29C-7C66D2614AAE}" type="slidenum">
              <a:rPr lang="uk-UA" altLang="en-US" smtClean="0">
                <a:solidFill>
                  <a:schemeClr val="bg1"/>
                </a:solidFill>
              </a:rPr>
              <a:pPr/>
              <a:t>1</a:t>
            </a:fld>
            <a:endParaRPr lang="uk-UA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96BBEC-F14A-6C4F-BBD9-483F025A2E29}"/>
              </a:ext>
            </a:extLst>
          </p:cNvPr>
          <p:cNvSpPr txBox="1"/>
          <p:nvPr/>
        </p:nvSpPr>
        <p:spPr>
          <a:xfrm>
            <a:off x="5163671" y="283284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GB" dirty="0">
              <a:latin typeface="+mn-lt"/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xmlns="" id="{1E3A5717-416B-F746-9EB4-210753D97148}"/>
              </a:ext>
            </a:extLst>
          </p:cNvPr>
          <p:cNvSpPr txBox="1">
            <a:spLocks/>
          </p:cNvSpPr>
          <p:nvPr/>
        </p:nvSpPr>
        <p:spPr>
          <a:xfrm>
            <a:off x="6869799" y="5402358"/>
            <a:ext cx="4097551" cy="9021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Arial" charset="0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Andrei Robachevsky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manrs@isoc.org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566738"/>
            <a:ext cx="11260137" cy="783035"/>
          </a:xfrm>
        </p:spPr>
        <p:txBody>
          <a:bodyPr/>
          <a:lstStyle/>
          <a:p>
            <a:r>
              <a:rPr lang="en-GB" dirty="0" smtClean="0"/>
              <a:t>How to calculate? E.g. M2 </a:t>
            </a:r>
            <a:r>
              <a:rPr lang="en-GB" dirty="0"/>
              <a:t>- route hijack by </a:t>
            </a:r>
            <a:r>
              <a:rPr lang="en-GB" dirty="0" smtClean="0"/>
              <a:t>an AS?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548400"/>
            <a:ext cx="11109600" cy="4966700"/>
          </a:xfrm>
        </p:spPr>
        <p:txBody>
          <a:bodyPr/>
          <a:lstStyle/>
          <a:p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M2 = </a:t>
            </a:r>
            <a:r>
              <a:rPr lang="en-GB" sz="3200" dirty="0" smtClean="0">
                <a:latin typeface="Apple Chancery" charset="0"/>
                <a:ea typeface="Apple Chancery" charset="0"/>
                <a:cs typeface="Apple Chancery" charset="0"/>
              </a:rPr>
              <a:t>f</a:t>
            </a:r>
            <a:r>
              <a:rPr lang="en-GB" dirty="0" smtClean="0">
                <a:latin typeface="Apple Chancery" charset="0"/>
                <a:ea typeface="Apple Chancery" charset="0"/>
                <a:cs typeface="Apple Chancery" charset="0"/>
              </a:rPr>
              <a:t>(#prefixes, address span, duration)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Not all prefixes are equal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Does size matter?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Hard to normalize/define thresholds</a:t>
            </a:r>
            <a:endParaRPr lang="en-GB" dirty="0" smtClean="0"/>
          </a:p>
          <a:p>
            <a:r>
              <a:rPr lang="en-GB" dirty="0" smtClean="0"/>
              <a:t>Conformity</a:t>
            </a:r>
          </a:p>
          <a:p>
            <a:pPr lvl="1"/>
            <a:r>
              <a:rPr lang="en-GB" dirty="0" smtClean="0"/>
              <a:t>M2 = </a:t>
            </a:r>
            <a:r>
              <a:rPr lang="en-GB" sz="3200" dirty="0">
                <a:latin typeface="Apple Chancery" charset="0"/>
                <a:ea typeface="Apple Chancery" charset="0"/>
                <a:cs typeface="Apple Chancery" charset="0"/>
              </a:rPr>
              <a:t>f</a:t>
            </a:r>
            <a:r>
              <a:rPr lang="en-GB" dirty="0" smtClean="0">
                <a:latin typeface="Apple Chancery" charset="0"/>
                <a:ea typeface="Apple Chancery" charset="0"/>
                <a:cs typeface="Apple Chancery" charset="0"/>
              </a:rPr>
              <a:t>(#distinct incidents, resolution time)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# incidents and resolution time show the degree of negligence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What is an incident?</a:t>
            </a:r>
          </a:p>
          <a:p>
            <a:pPr lvl="1"/>
            <a:r>
              <a:rPr lang="en-GB" dirty="0" smtClean="0">
                <a:ea typeface="Apple Chancery" charset="0"/>
                <a:cs typeface="Apple Chancery" charset="0"/>
              </a:rPr>
              <a:t>Finite number </a:t>
            </a:r>
            <a:r>
              <a:rPr lang="mr-IN" dirty="0" smtClean="0">
                <a:ea typeface="Apple Chancery" charset="0"/>
                <a:cs typeface="Apple Chancery" charset="0"/>
              </a:rPr>
              <a:t>–</a:t>
            </a:r>
            <a:r>
              <a:rPr lang="en-GB" dirty="0" smtClean="0">
                <a:ea typeface="Apple Chancery" charset="0"/>
                <a:cs typeface="Apple Chancery" charset="0"/>
              </a:rPr>
              <a:t> easy to define thresholds</a:t>
            </a:r>
            <a:endParaRPr lang="en-GB" dirty="0">
              <a:ea typeface="Apple Chancery" charset="0"/>
              <a:cs typeface="Apple Chancery" charset="0"/>
            </a:endParaRPr>
          </a:p>
          <a:p>
            <a:pPr lvl="1"/>
            <a:endParaRPr lang="en-GB" dirty="0">
              <a:latin typeface="Apple Chancery" charset="0"/>
              <a:ea typeface="Apple Chancery" charset="0"/>
              <a:cs typeface="Apple Chancery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6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 and incidents. E.g. M2C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548399"/>
            <a:ext cx="11109600" cy="4793663"/>
          </a:xfrm>
        </p:spPr>
        <p:txBody>
          <a:bodyPr/>
          <a:lstStyle/>
          <a:p>
            <a:r>
              <a:rPr lang="en-GB" dirty="0" smtClean="0"/>
              <a:t>Weight</a:t>
            </a:r>
          </a:p>
          <a:p>
            <a:pPr lvl="1"/>
            <a:r>
              <a:rPr lang="en-GB" dirty="0" smtClean="0"/>
              <a:t>Events are weighted depending on the distance from the culprit</a:t>
            </a:r>
          </a:p>
          <a:p>
            <a:pPr lvl="1"/>
            <a:r>
              <a:rPr lang="mr-IN" dirty="0"/>
              <a:t>M1C (ASPATH-1), 0.5*M1C(ASPATH-2</a:t>
            </a:r>
            <a:r>
              <a:rPr lang="mr-IN" dirty="0" smtClean="0"/>
              <a:t>),</a:t>
            </a:r>
            <a:r>
              <a:rPr lang="en-US" dirty="0" smtClean="0"/>
              <a:t> </a:t>
            </a:r>
            <a:r>
              <a:rPr lang="mr-IN" dirty="0" smtClean="0"/>
              <a:t>0.25*M1C(ASPATH-3</a:t>
            </a:r>
            <a:r>
              <a:rPr lang="mr-IN" dirty="0"/>
              <a:t>)… </a:t>
            </a:r>
            <a:r>
              <a:rPr lang="mr-IN" dirty="0" err="1"/>
              <a:t>min</a:t>
            </a:r>
            <a:r>
              <a:rPr lang="mr-IN" dirty="0"/>
              <a:t> </a:t>
            </a:r>
            <a:r>
              <a:rPr lang="mr-IN" dirty="0" smtClean="0"/>
              <a:t>0.01</a:t>
            </a:r>
            <a:endParaRPr lang="en-US" dirty="0" smtClean="0"/>
          </a:p>
          <a:p>
            <a:r>
              <a:rPr lang="en-US" dirty="0" smtClean="0"/>
              <a:t>Incident</a:t>
            </a:r>
          </a:p>
          <a:p>
            <a:pPr lvl="1"/>
            <a:r>
              <a:rPr lang="en-US" dirty="0"/>
              <a:t>Events with the </a:t>
            </a:r>
            <a:r>
              <a:rPr lang="en-US" b="1" dirty="0" smtClean="0"/>
              <a:t>same weight</a:t>
            </a:r>
            <a:r>
              <a:rPr lang="en-US" dirty="0" smtClean="0"/>
              <a:t> </a:t>
            </a:r>
            <a:r>
              <a:rPr lang="en-US" dirty="0"/>
              <a:t>that share the </a:t>
            </a:r>
            <a:r>
              <a:rPr lang="en-US" b="1" dirty="0" smtClean="0"/>
              <a:t>same </a:t>
            </a:r>
            <a:r>
              <a:rPr lang="en-US" b="1" dirty="0"/>
              <a:t>time </a:t>
            </a:r>
            <a:r>
              <a:rPr lang="en-US" b="1" dirty="0" smtClean="0"/>
              <a:t>span</a:t>
            </a:r>
            <a:r>
              <a:rPr lang="en-US" dirty="0" smtClean="0"/>
              <a:t> are merged </a:t>
            </a:r>
            <a:r>
              <a:rPr lang="en-US" dirty="0"/>
              <a:t>into an </a:t>
            </a:r>
            <a:r>
              <a:rPr lang="en-US" b="1" dirty="0" smtClean="0"/>
              <a:t>incident</a:t>
            </a:r>
            <a:r>
              <a:rPr lang="en-US" dirty="0" smtClean="0"/>
              <a:t>. </a:t>
            </a:r>
          </a:p>
          <a:p>
            <a:r>
              <a:rPr lang="en-US" dirty="0"/>
              <a:t>Duration</a:t>
            </a:r>
          </a:p>
          <a:p>
            <a:pPr lvl="1"/>
            <a:r>
              <a:rPr lang="en-GB" dirty="0"/>
              <a:t>Non-action is penalized</a:t>
            </a:r>
          </a:p>
          <a:p>
            <a:pPr lvl="1"/>
            <a:r>
              <a:rPr lang="en-US" dirty="0"/>
              <a:t>&lt; 30mins  -&gt; 0.5 * weight</a:t>
            </a:r>
          </a:p>
          <a:p>
            <a:pPr lvl="1"/>
            <a:r>
              <a:rPr lang="en-US" dirty="0"/>
              <a:t>&lt; 24hours -&gt; 1.0 * weight</a:t>
            </a:r>
          </a:p>
          <a:p>
            <a:pPr lvl="1"/>
            <a:r>
              <a:rPr lang="en-US" dirty="0"/>
              <a:t>&lt; 48hours -&gt; 2.0 * weight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02E5-F025-E348-8A64-9F80C7B5FA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direct customer hijacks prefixes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E1D23A-55C4-7542-8A1B-C225D7430AAE}" type="slidenum">
              <a:rPr lang="uk-UA" altLang="en-US" smtClean="0"/>
              <a:pPr/>
              <a:t>12</a:t>
            </a:fld>
            <a:endParaRPr lang="uk-UA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401763"/>
            <a:ext cx="10058400" cy="4356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7687" y="2431234"/>
            <a:ext cx="4743450" cy="400050"/>
          </a:xfrm>
          <a:prstGeom prst="rect">
            <a:avLst/>
          </a:prstGeom>
          <a:solidFill>
            <a:srgbClr val="EEF3EC"/>
          </a:solidFill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r>
              <a:rPr lang="en-GB" sz="2800" b="1" dirty="0" smtClean="0">
                <a:latin typeface="+mn-lt"/>
              </a:rPr>
              <a:t>M2C = 0.5 + 1.0 + 2.0 = 3.5</a:t>
            </a:r>
            <a:endParaRPr lang="en-GB" sz="28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521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4400" dirty="0" smtClean="0"/>
              <a:t>Feedback and ideas are welcome!</a:t>
            </a:r>
            <a:endParaRPr lang="en-US" sz="44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D911AA20-267D-9741-9F10-6A267396F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3200" dirty="0" err="1" smtClean="0"/>
              <a:t>robachevsky@isoc.org</a:t>
            </a:r>
            <a:endParaRPr lang="en-US" sz="3200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fld id="{797DCA1E-7B6B-C042-B29C-7C66D2614AAE}" type="slidenum">
              <a:rPr lang="uk-UA" altLang="en-US" smtClean="0">
                <a:solidFill>
                  <a:schemeClr val="bg1"/>
                </a:solidFill>
              </a:rPr>
              <a:pPr/>
              <a:t>13</a:t>
            </a:fld>
            <a:endParaRPr lang="uk-UA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996BBEC-F14A-6C4F-BBD9-483F025A2E29}"/>
              </a:ext>
            </a:extLst>
          </p:cNvPr>
          <p:cNvSpPr txBox="1"/>
          <p:nvPr/>
        </p:nvSpPr>
        <p:spPr>
          <a:xfrm>
            <a:off x="5163671" y="283284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715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8AB820-61DF-364A-B4AF-D19149734C14}" type="slidenum">
              <a:rPr lang="uk-UA" altLang="en-US" smtClean="0"/>
              <a:pPr/>
              <a:t>14</a:t>
            </a:fld>
            <a:endParaRPr lang="uk-UA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0EAA9-C3A7-AA4E-9918-8265F3A3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all fit together?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B06FD2C-2B23-124C-9D27-7183A4E1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3417" y="804219"/>
            <a:ext cx="6789945" cy="6053781"/>
          </a:xfrm>
        </p:spPr>
      </p:pic>
    </p:spTree>
    <p:extLst>
      <p:ext uri="{BB962C8B-B14F-4D97-AF65-F5344CB8AC3E}">
        <p14:creationId xmlns:p14="http://schemas.microsoft.com/office/powerpoint/2010/main" val="2776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>
            <a:extLst>
              <a:ext uri="{FF2B5EF4-FFF2-40B4-BE49-F238E27FC236}">
                <a16:creationId xmlns:a16="http://schemas.microsoft.com/office/drawing/2014/main" xmlns="" id="{9E00285A-2015-FE49-86A2-124BCD1955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0000" y="3785938"/>
            <a:ext cx="5314890" cy="962525"/>
          </a:xfrm>
        </p:spPr>
        <p:txBody>
          <a:bodyPr/>
          <a:lstStyle/>
          <a:p>
            <a:r>
              <a:rPr lang="en-GB" sz="4000" b="1" dirty="0" err="1"/>
              <a:t>MANRS@isoc.org</a:t>
            </a:r>
            <a:endParaRPr lang="en-GB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1531E1-59F2-9342-846D-10DA053A69D4}"/>
              </a:ext>
            </a:extLst>
          </p:cNvPr>
          <p:cNvSpPr txBox="1"/>
          <p:nvPr/>
        </p:nvSpPr>
        <p:spPr>
          <a:xfrm>
            <a:off x="2593075" y="4230806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546B09-2136-DF4C-8EAB-7073DF2A11E9}"/>
              </a:ext>
            </a:extLst>
          </p:cNvPr>
          <p:cNvSpPr txBox="1"/>
          <p:nvPr/>
        </p:nvSpPr>
        <p:spPr>
          <a:xfrm>
            <a:off x="3930555" y="286603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379AE2-3FD7-C246-9373-F50CA0E1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measure?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A6012E-AD86-8341-833D-7184A8BCD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48400"/>
            <a:ext cx="11109600" cy="4738100"/>
          </a:xfrm>
        </p:spPr>
        <p:txBody>
          <a:bodyPr>
            <a:normAutofit/>
          </a:bodyPr>
          <a:lstStyle/>
          <a:p>
            <a:r>
              <a:rPr lang="en-US" dirty="0" smtClean="0"/>
              <a:t>Provide a factual state of routing security as it relates to MANRS</a:t>
            </a:r>
          </a:p>
          <a:p>
            <a:pPr lvl="1"/>
            <a:r>
              <a:rPr lang="en-US" dirty="0" smtClean="0"/>
              <a:t>Support the problem statement with data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/>
              <a:t>the impact and </a:t>
            </a:r>
            <a:r>
              <a:rPr lang="en-US" dirty="0" smtClean="0"/>
              <a:t>progress</a:t>
            </a:r>
          </a:p>
          <a:p>
            <a:pPr lvl="1"/>
            <a:r>
              <a:rPr lang="en-US" dirty="0" smtClean="0"/>
              <a:t>Network, country, region, over time</a:t>
            </a:r>
            <a:endParaRPr lang="en-US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Inform MANRS members about their degree of commitment </a:t>
            </a:r>
          </a:p>
          <a:p>
            <a:pPr lvl="1"/>
            <a:r>
              <a:rPr lang="en-US" dirty="0" smtClean="0"/>
              <a:t>Improve reputation and transparency of the effort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Automate the </a:t>
            </a:r>
            <a:r>
              <a:rPr lang="en-US" dirty="0"/>
              <a:t>process</a:t>
            </a:r>
          </a:p>
          <a:p>
            <a:pPr lvl="1"/>
            <a:r>
              <a:rPr lang="en-US" dirty="0"/>
              <a:t>Make it more comprehensive and consistent</a:t>
            </a:r>
          </a:p>
          <a:p>
            <a:pPr lvl="1"/>
            <a:r>
              <a:rPr lang="en-US" dirty="0"/>
              <a:t>Reduce the load</a:t>
            </a:r>
          </a:p>
          <a:p>
            <a:pPr lvl="1"/>
            <a:r>
              <a:rPr lang="en-US" dirty="0"/>
              <a:t>Allow preparation (self-assessment)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FEEDDB-3291-DA40-A1AB-C34895CA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measure?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1A5B54-15EB-4549-9FA5-298221DA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48399"/>
            <a:ext cx="11109600" cy="4595225"/>
          </a:xfrm>
        </p:spPr>
        <p:txBody>
          <a:bodyPr/>
          <a:lstStyle/>
          <a:p>
            <a:r>
              <a:rPr lang="en-US" dirty="0"/>
              <a:t>Transparent.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measurements should use publicly available data sources and the code should be made open source.</a:t>
            </a:r>
          </a:p>
          <a:p>
            <a:endParaRPr lang="en-US" dirty="0"/>
          </a:p>
          <a:p>
            <a:r>
              <a:rPr lang="en-US" dirty="0" smtClean="0"/>
              <a:t>Passive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cooperation is required from a network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9">
            <a:extLst>
              <a:ext uri="{FF2B5EF4-FFF2-40B4-BE49-F238E27FC236}">
                <a16:creationId xmlns:a16="http://schemas.microsoft.com/office/drawing/2014/main" xmlns="" id="{942FBF2F-95F5-1447-9AF9-206912EA280D}"/>
              </a:ext>
            </a:extLst>
          </p:cNvPr>
          <p:cNvSpPr txBox="1">
            <a:spLocks/>
          </p:cNvSpPr>
          <p:nvPr/>
        </p:nvSpPr>
        <p:spPr>
          <a:xfrm>
            <a:off x="6177347" y="1774404"/>
            <a:ext cx="2662877" cy="408029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>
            <a:lvl1pPr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3200"/>
              </a:spcAft>
              <a:buFont typeface="Arial" charset="0"/>
              <a:defRPr sz="2800" kern="12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 spc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Coordination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Facilitate global operational communication and coordination between network operators</a:t>
            </a:r>
          </a:p>
          <a:p>
            <a:pPr lvl="1">
              <a:lnSpc>
                <a:spcPct val="100000"/>
              </a:lnSpc>
            </a:pPr>
            <a:r>
              <a:rPr lang="en-US" sz="1600" dirty="0">
                <a:solidFill>
                  <a:schemeClr val="tx1"/>
                </a:solidFill>
              </a:rPr>
              <a:t>Maintain globally accessible up-to-date contact information in common routing databases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xmlns="" id="{466B5890-D59F-914F-9722-0440F31505DD}"/>
              </a:ext>
            </a:extLst>
          </p:cNvPr>
          <p:cNvSpPr txBox="1">
            <a:spLocks/>
          </p:cNvSpPr>
          <p:nvPr/>
        </p:nvSpPr>
        <p:spPr>
          <a:xfrm>
            <a:off x="3355298" y="1774404"/>
            <a:ext cx="2662877" cy="408029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>
            <a:lvl1pPr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3200"/>
              </a:spcAft>
              <a:buFont typeface="Arial" charset="0"/>
              <a:defRPr sz="2800" kern="1200" spc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 rtl="0"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 spc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342900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Char char="•"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322725" indent="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90000"/>
              <a:buFont typeface=".AppleSystemUIFont" charset="0"/>
              <a:buNone/>
              <a:defRPr sz="24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917625" indent="-342900"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SzPct val="75000"/>
              <a:buFont typeface="Arial" panose="020B0604020202020204" pitchFamily="34" charset="0"/>
              <a:buChar char="•"/>
              <a:defRPr sz="2000" kern="1200" spc="2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/>
              <a:t>Anti-spoofing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800" dirty="0"/>
              <a:t>Prevent traffic with spoofed source IP addresses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Enable source address validation for at least single-homed stub customer networks, their own end-users, and infrastructure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MANRS Actions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4"/>
          </p:nvPr>
        </p:nvSpPr>
        <p:spPr>
          <a:xfrm>
            <a:off x="533249" y="1774404"/>
            <a:ext cx="2662877" cy="4080295"/>
          </a:xfrm>
        </p:spPr>
        <p:txBody>
          <a:bodyPr lIns="91440" tIns="182880" rIns="9144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Filtering</a:t>
            </a:r>
            <a:r>
              <a:rPr lang="en-US" sz="2000" dirty="0">
                <a:solidFill>
                  <a:schemeClr val="tx2"/>
                </a:solidFill>
              </a:rPr>
              <a:t/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1800" dirty="0"/>
              <a:t>Prevent propagation of incorrect routing information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Ensure the correctness of your own announcements and announcements from your customers to adjacent networks with prefix and AS-path granularity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B680F1F4-0420-B644-8E22-79EA9B5B2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99395" y="1774404"/>
            <a:ext cx="2662877" cy="4080295"/>
          </a:xfrm>
          <a:solidFill>
            <a:srgbClr val="FFFFFF"/>
          </a:solidFill>
        </p:spPr>
        <p:txBody>
          <a:bodyPr vert="horz" lIns="91440" tIns="182880" rIns="91440" bIns="0" rtlCol="0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Global Validation</a:t>
            </a:r>
            <a:br>
              <a:rPr lang="en-US" dirty="0"/>
            </a:br>
            <a:r>
              <a:rPr lang="en-US" sz="1800" dirty="0"/>
              <a:t>Facilitate validation of routing information on a global scale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Publish your data, so others can validate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2CDEF37-006E-254D-A210-0434C0C6BB13}" type="slidenum">
              <a:rPr lang="uk-UA" altLang="en-US" smtClean="0"/>
              <a:pPr/>
              <a:t>4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4737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8AB820-61DF-364A-B4AF-D19149734C14}" type="slidenum">
              <a:rPr lang="uk-UA" altLang="en-US" smtClean="0"/>
              <a:pPr/>
              <a:t>5</a:t>
            </a:fld>
            <a:endParaRPr lang="uk-UA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What can we measure?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5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</a:t>
            </a:r>
            <a:r>
              <a:rPr lang="en-GB" dirty="0"/>
              <a:t>1: </a:t>
            </a:r>
            <a:r>
              <a:rPr lang="en-GB" dirty="0" smtClean="0"/>
              <a:t>Filtering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76550"/>
              </p:ext>
            </p:extLst>
          </p:nvPr>
        </p:nvGraphicFramePr>
        <p:xfrm>
          <a:off x="539750" y="1547813"/>
          <a:ext cx="11109326" cy="349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450"/>
                <a:gridCol w="8905876"/>
              </a:tblGrid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Metric</a:t>
                      </a: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M1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route leak by the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M2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route hijack by the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M1C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route leak by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customer and not filtered by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M2C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route hijack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a customer and not filtered by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 AS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M3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announcement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bogon prefixes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M4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announcement of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bogon ASNs (unallocated/reserved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2: Anti-spoofing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096410"/>
              </p:ext>
            </p:extLst>
          </p:nvPr>
        </p:nvGraphicFramePr>
        <p:xfrm>
          <a:off x="539750" y="1547813"/>
          <a:ext cx="11109326" cy="149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450"/>
                <a:gridCol w="8905876"/>
              </a:tblGrid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Metric</a:t>
                      </a: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M5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spoof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able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IP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blocks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M5C</a:t>
                      </a:r>
                      <a:endParaRPr lang="en-GB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spoof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able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IP blocks of client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’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3: Coordination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934322"/>
              </p:ext>
            </p:extLst>
          </p:nvPr>
        </p:nvGraphicFramePr>
        <p:xfrm>
          <a:off x="539750" y="1547813"/>
          <a:ext cx="11109326" cy="99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450"/>
                <a:gridCol w="8905876"/>
              </a:tblGrid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Metric</a:t>
                      </a: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M8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 contact registration (RIR, IRR, PeeringDB)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4: Facilitate global validation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119705"/>
              </p:ext>
            </p:extLst>
          </p:nvPr>
        </p:nvGraphicFramePr>
        <p:xfrm>
          <a:off x="539750" y="1547813"/>
          <a:ext cx="11109326" cy="299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450"/>
                <a:gridCol w="8905876"/>
              </a:tblGrid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Metric</a:t>
                      </a: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M6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olicy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documented in an IRR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(aut-num w/import/export, as-set)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M7IRR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egistered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routes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(% of routes registered)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M7RPKI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alid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ROAs 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(%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of routes registered)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M7</a:t>
                      </a:r>
                      <a:r>
                        <a:rPr lang="en-US" sz="1800" dirty="0" smtClean="0">
                          <a:effectLst/>
                        </a:rPr>
                        <a:t>C</a:t>
                      </a:r>
                      <a:r>
                        <a:rPr lang="x-none" sz="1800" dirty="0" smtClean="0">
                          <a:effectLst/>
                        </a:rPr>
                        <a:t>IRR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egistered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customer routes (% of routes registered)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  <a:tr h="49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effectLst/>
                        </a:rPr>
                        <a:t>M7</a:t>
                      </a:r>
                      <a:r>
                        <a:rPr lang="en-US" sz="1800" dirty="0" smtClean="0">
                          <a:effectLst/>
                        </a:rPr>
                        <a:t>C</a:t>
                      </a:r>
                      <a:r>
                        <a:rPr lang="x-none" sz="1800" dirty="0" smtClean="0">
                          <a:effectLst/>
                        </a:rPr>
                        <a:t>RPKI</a:t>
                      </a:r>
                      <a:endParaRPr lang="en-GB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x-none" sz="1800" dirty="0" smtClean="0">
                          <a:solidFill>
                            <a:schemeClr val="tx1"/>
                          </a:solidFill>
                          <a:effectLst/>
                        </a:rPr>
                        <a:t>alid </a:t>
                      </a:r>
                      <a:r>
                        <a:rPr lang="x-none" sz="1800" dirty="0">
                          <a:solidFill>
                            <a:schemeClr val="tx1"/>
                          </a:solidFill>
                          <a:effectLst/>
                        </a:rPr>
                        <a:t>ROAs for customer routes (% of routes registered)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307" marR="633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 - Blue template">
  <a:themeElements>
    <a:clrScheme name="MANRS">
      <a:dk1>
        <a:srgbClr val="0C1C2C"/>
      </a:dk1>
      <a:lt1>
        <a:srgbClr val="EEF2EC"/>
      </a:lt1>
      <a:dk2>
        <a:srgbClr val="1D63AF"/>
      </a:dk2>
      <a:lt2>
        <a:srgbClr val="DEDAD0"/>
      </a:lt2>
      <a:accent1>
        <a:srgbClr val="24366E"/>
      </a:accent1>
      <a:accent2>
        <a:srgbClr val="3A82E4"/>
      </a:accent2>
      <a:accent3>
        <a:srgbClr val="40B2A4"/>
      </a:accent3>
      <a:accent4>
        <a:srgbClr val="7E245C"/>
      </a:accent4>
      <a:accent5>
        <a:srgbClr val="D25238"/>
      </a:accent5>
      <a:accent6>
        <a:srgbClr val="EECA4A"/>
      </a:accent6>
      <a:hlink>
        <a:srgbClr val="0C1C2C"/>
      </a:hlink>
      <a:folHlink>
        <a:srgbClr val="0C1C2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NRS PPT template" id="{FD3DA50A-E9EA-4D49-9989-E9F21C8422FC}" vid="{F43E7D1D-F722-C74F-9A3B-3930BC4253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MANRS PPT template</Template>
  <TotalTime>17775</TotalTime>
  <Words>471</Words>
  <Application>Microsoft Macintosh PowerPoint</Application>
  <PresentationFormat>Widescreen</PresentationFormat>
  <Paragraphs>110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.AppleSystemUIFont</vt:lpstr>
      <vt:lpstr>Apple Chancery</vt:lpstr>
      <vt:lpstr>Calibri</vt:lpstr>
      <vt:lpstr>Hind Light</vt:lpstr>
      <vt:lpstr>Hind Medium</vt:lpstr>
      <vt:lpstr>ＭＳ Ｐゴシック</vt:lpstr>
      <vt:lpstr>Times New Roman</vt:lpstr>
      <vt:lpstr>Verdana</vt:lpstr>
      <vt:lpstr>Arial</vt:lpstr>
      <vt:lpstr>ISOC - Blue template</vt:lpstr>
      <vt:lpstr>PowerPoint Presentation</vt:lpstr>
      <vt:lpstr>Why to measure?</vt:lpstr>
      <vt:lpstr>How to measure? </vt:lpstr>
      <vt:lpstr>MANRS Actions</vt:lpstr>
      <vt:lpstr>PowerPoint Presentation</vt:lpstr>
      <vt:lpstr>Action 1: Filtering</vt:lpstr>
      <vt:lpstr>Action 2: Anti-spoofing</vt:lpstr>
      <vt:lpstr>Action 3: Coordination</vt:lpstr>
      <vt:lpstr>Action 4: Facilitate global validation</vt:lpstr>
      <vt:lpstr>How to calculate? E.g. M2 - route hijack by an AS?</vt:lpstr>
      <vt:lpstr>Events and incidents. E.g. M2C</vt:lpstr>
      <vt:lpstr>Example: direct customer hijacks prefixes</vt:lpstr>
      <vt:lpstr>PowerPoint Presentation</vt:lpstr>
      <vt:lpstr>PowerPoint Presentation</vt:lpstr>
      <vt:lpstr>How does it all fit together?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MANRS</dc:title>
  <dc:creator>Megan Kruse</dc:creator>
  <cp:lastModifiedBy>Andrei Roabchevsky</cp:lastModifiedBy>
  <cp:revision>194</cp:revision>
  <cp:lastPrinted>2018-04-16T14:22:21Z</cp:lastPrinted>
  <dcterms:created xsi:type="dcterms:W3CDTF">2017-09-12T16:56:16Z</dcterms:created>
  <dcterms:modified xsi:type="dcterms:W3CDTF">2018-05-16T15:02:32Z</dcterms:modified>
</cp:coreProperties>
</file>