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8" r:id="rId2"/>
    <p:sldId id="270" r:id="rId3"/>
    <p:sldId id="271" r:id="rId4"/>
    <p:sldId id="260" r:id="rId5"/>
    <p:sldId id="262" r:id="rId6"/>
    <p:sldId id="263" r:id="rId7"/>
    <p:sldId id="264" r:id="rId8"/>
    <p:sldId id="273" r:id="rId9"/>
    <p:sldId id="265" r:id="rId10"/>
    <p:sldId id="266" r:id="rId11"/>
    <p:sldId id="267" r:id="rId12"/>
    <p:sldId id="279" r:id="rId13"/>
    <p:sldId id="280" r:id="rId14"/>
    <p:sldId id="277" r:id="rId15"/>
    <p:sldId id="275" r:id="rId16"/>
    <p:sldId id="274" r:id="rId17"/>
    <p:sldId id="257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90F1840-983F-4010-A184-EA61BAF408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62577-D125-4B73-B683-D7440E9BD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B3CA-0F02-4EC3-B335-40F5AA3E478C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0CEF09-23F4-4D80-B158-3009B7CFC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4B0F02-E1CA-47DB-86F1-DAD8A0D4D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9251-5303-489A-8F60-BBA15F07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3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9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6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5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7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427D-8036-4AD5-B6DA-AA9A3179966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AA27-3C85-4E51-8F11-375FD0886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6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tc.ch/kfR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rator.net/presentations/QratorAnnualRepEng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bcp8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8EB7C-1DA4-405D-8E18-F5B68C40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968"/>
            <a:ext cx="7772400" cy="2387600"/>
          </a:xfrm>
        </p:spPr>
        <p:txBody>
          <a:bodyPr/>
          <a:lstStyle/>
          <a:p>
            <a:r>
              <a:rPr lang="en-US" dirty="0"/>
              <a:t>Anti Spoofing. Reboot.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920F5B9-AB1D-4DB1-B057-B92850244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57643"/>
            <a:ext cx="6858000" cy="1655762"/>
          </a:xfrm>
        </p:spPr>
        <p:txBody>
          <a:bodyPr/>
          <a:lstStyle/>
          <a:p>
            <a:r>
              <a:rPr lang="en-US" dirty="0"/>
              <a:t>Alexander Azimov &lt;aa@qrator.net&gt;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hand from the grave">
            <a:extLst>
              <a:ext uri="{FF2B5EF4-FFF2-40B4-BE49-F238E27FC236}">
                <a16:creationId xmlns:a16="http://schemas.microsoft.com/office/drawing/2014/main" id="{50793DE7-BCA9-41C6-B1D8-12F420AD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81350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7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</a:t>
            </a:r>
            <a:r>
              <a:rPr lang="ru-RU" dirty="0"/>
              <a:t>№1</a:t>
            </a:r>
            <a:r>
              <a:rPr lang="en-US" dirty="0"/>
              <a:t>: New SAFI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712A14-D3D1-42F6-B768-0F00E57C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5029"/>
            <a:ext cx="7886700" cy="41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GRACEFUL_SHUTDOWN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8D934EE-3DCE-45D4-8B97-E3F17223147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5F1A97-9973-4FCD-9C0B-38DF6F7C8F7C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910088A-E2F3-4957-A67C-2E8559B40B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89C7BC-78E5-4937-B5A4-2A77FED377AB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F118F9-B9AB-480C-9BBF-F57938B3C035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896C1383-B070-4700-BEDC-615010BE17FD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4F4D25-846B-43A0-9C20-E8CB9D2C286A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1D4C24-A1B3-4AEE-9A60-2FE8D5049CFF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71A457B-0D48-4723-9CD6-A6F048F84A9E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99957A3A-85FA-4A89-B5AE-F90F096064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329475-99D2-46C4-8332-690CAB919B8D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08042237-819D-4E7D-BDD4-78FC2F39BFA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76810" y="1976520"/>
            <a:ext cx="950006" cy="784413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882579E-107E-4E42-A278-5D52454C32FF}"/>
              </a:ext>
            </a:extLst>
          </p:cNvPr>
          <p:cNvCxnSpPr>
            <a:cxnSpLocks/>
            <a:stCxn id="16" idx="1"/>
            <a:endCxn id="11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5376BB-E979-46B4-A0FC-E90F40067F8F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D14EA8-6978-4526-B670-0857F8015889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3DFA2-DA81-4951-AFDC-E40FCEC4AA06}"/>
              </a:ext>
            </a:extLst>
          </p:cNvPr>
          <p:cNvSpPr txBox="1"/>
          <p:nvPr/>
        </p:nvSpPr>
        <p:spPr>
          <a:xfrm>
            <a:off x="5756614" y="189791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AC331-B38A-47B6-9DCC-D3B17205ED57}"/>
              </a:ext>
            </a:extLst>
          </p:cNvPr>
          <p:cNvSpPr txBox="1"/>
          <p:nvPr/>
        </p:nvSpPr>
        <p:spPr>
          <a:xfrm>
            <a:off x="1039906" y="5779455"/>
            <a:ext cx="71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new </a:t>
            </a:r>
            <a:r>
              <a:rPr lang="en-US" sz="2400" dirty="0">
                <a:solidFill>
                  <a:srgbClr val="FF0000"/>
                </a:solidFill>
              </a:rPr>
              <a:t>transit</a:t>
            </a:r>
            <a:r>
              <a:rPr lang="en-US" sz="2400" dirty="0"/>
              <a:t> well-known community that sets LOCAL_PREF to 0.</a:t>
            </a:r>
            <a:endParaRPr lang="ru-RU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D9922B-ACC7-453E-96B7-281563457D75}"/>
              </a:ext>
            </a:extLst>
          </p:cNvPr>
          <p:cNvSpPr txBox="1"/>
          <p:nvPr/>
        </p:nvSpPr>
        <p:spPr>
          <a:xfrm>
            <a:off x="5756613" y="4227039"/>
            <a:ext cx="253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</a:p>
          <a:p>
            <a:pPr algn="ctr"/>
            <a:r>
              <a:rPr lang="en-US" dirty="0"/>
              <a:t>GRACEFUL_SHUTDOWN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7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GRACEFUL_SHUTDOWN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8D934EE-3DCE-45D4-8B97-E3F17223147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5F1A97-9973-4FCD-9C0B-38DF6F7C8F7C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910088A-E2F3-4957-A67C-2E8559B40B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89C7BC-78E5-4937-B5A4-2A77FED377AB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F118F9-B9AB-480C-9BBF-F57938B3C035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896C1383-B070-4700-BEDC-615010BE17FD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4F4D25-846B-43A0-9C20-E8CB9D2C286A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1D4C24-A1B3-4AEE-9A60-2FE8D5049CFF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71A457B-0D48-4723-9CD6-A6F048F84A9E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99957A3A-85FA-4A89-B5AE-F90F096064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329475-99D2-46C4-8332-690CAB919B8D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08042237-819D-4E7D-BDD4-78FC2F39BFA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76810" y="1976520"/>
            <a:ext cx="950006" cy="784413"/>
          </a:xfrm>
          <a:prstGeom prst="curvedConnector2">
            <a:avLst/>
          </a:prstGeom>
          <a:ln w="28575">
            <a:solidFill>
              <a:srgbClr val="0070C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882579E-107E-4E42-A278-5D52454C32FF}"/>
              </a:ext>
            </a:extLst>
          </p:cNvPr>
          <p:cNvCxnSpPr>
            <a:cxnSpLocks/>
            <a:stCxn id="16" idx="1"/>
            <a:endCxn id="11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5376BB-E979-46B4-A0FC-E90F40067F8F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D14EA8-6978-4526-B670-0857F8015889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3DFA2-DA81-4951-AFDC-E40FCEC4AA06}"/>
              </a:ext>
            </a:extLst>
          </p:cNvPr>
          <p:cNvSpPr txBox="1"/>
          <p:nvPr/>
        </p:nvSpPr>
        <p:spPr>
          <a:xfrm>
            <a:off x="5756614" y="1897915"/>
            <a:ext cx="262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</a:p>
          <a:p>
            <a:pPr algn="ctr"/>
            <a:r>
              <a:rPr lang="en-US" dirty="0"/>
              <a:t>GRACEFUL_SHUTDOWN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AC331-B38A-47B6-9DCC-D3B17205ED57}"/>
              </a:ext>
            </a:extLst>
          </p:cNvPr>
          <p:cNvSpPr txBox="1"/>
          <p:nvPr/>
        </p:nvSpPr>
        <p:spPr>
          <a:xfrm>
            <a:off x="1039906" y="5779455"/>
            <a:ext cx="71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new </a:t>
            </a:r>
            <a:r>
              <a:rPr lang="en-US" sz="2400" dirty="0">
                <a:solidFill>
                  <a:srgbClr val="FF0000"/>
                </a:solidFill>
              </a:rPr>
              <a:t>transit</a:t>
            </a:r>
            <a:r>
              <a:rPr lang="en-US" sz="2400" dirty="0"/>
              <a:t> well-known community that sets LOCAL_PREF to 0.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8F29C-82CA-429A-AAC0-D2691E980927}"/>
              </a:ext>
            </a:extLst>
          </p:cNvPr>
          <p:cNvSpPr txBox="1"/>
          <p:nvPr/>
        </p:nvSpPr>
        <p:spPr>
          <a:xfrm>
            <a:off x="5756613" y="4227039"/>
            <a:ext cx="253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</a:p>
          <a:p>
            <a:pPr algn="ctr"/>
            <a:r>
              <a:rPr lang="en-US" dirty="0"/>
              <a:t>GRACEFUL_SHUTDOWN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12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3FBE-DE30-47F9-B7AF-3548D2C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GRACEFUL_SHUTDOWN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8D934EE-3DCE-45D4-8B97-E3F17223147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5F1A97-9973-4FCD-9C0B-38DF6F7C8F7C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910088A-E2F3-4957-A67C-2E8559B40B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89C7BC-78E5-4937-B5A4-2A77FED377AB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F118F9-B9AB-480C-9BBF-F57938B3C035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896C1383-B070-4700-BEDC-615010BE17FD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4F4D25-846B-43A0-9C20-E8CB9D2C286A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1D4C24-A1B3-4AEE-9A60-2FE8D5049CFF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71A457B-0D48-4723-9CD6-A6F048F84A9E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99957A3A-85FA-4A89-B5AE-F90F096064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329475-99D2-46C4-8332-690CAB919B8D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08042237-819D-4E7D-BDD4-78FC2F39BFA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76810" y="1976520"/>
            <a:ext cx="950006" cy="784413"/>
          </a:xfrm>
          <a:prstGeom prst="curvedConnector2">
            <a:avLst/>
          </a:prstGeom>
          <a:ln w="28575"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1882579E-107E-4E42-A278-5D52454C32FF}"/>
              </a:ext>
            </a:extLst>
          </p:cNvPr>
          <p:cNvCxnSpPr>
            <a:cxnSpLocks/>
            <a:stCxn id="16" idx="1"/>
            <a:endCxn id="11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5376BB-E979-46B4-A0FC-E90F40067F8F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D14EA8-6978-4526-B670-0857F8015889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3DFA2-DA81-4951-AFDC-E40FCEC4AA06}"/>
              </a:ext>
            </a:extLst>
          </p:cNvPr>
          <p:cNvSpPr txBox="1"/>
          <p:nvPr/>
        </p:nvSpPr>
        <p:spPr>
          <a:xfrm>
            <a:off x="5756614" y="1897915"/>
            <a:ext cx="262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</a:p>
          <a:p>
            <a:pPr algn="ctr"/>
            <a:r>
              <a:rPr lang="en-US" dirty="0"/>
              <a:t>GRACEFUL_SHUTDOWN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2AC331-B38A-47B6-9DCC-D3B17205ED57}"/>
              </a:ext>
            </a:extLst>
          </p:cNvPr>
          <p:cNvSpPr txBox="1"/>
          <p:nvPr/>
        </p:nvSpPr>
        <p:spPr>
          <a:xfrm>
            <a:off x="1039906" y="5779455"/>
            <a:ext cx="71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new </a:t>
            </a:r>
            <a:r>
              <a:rPr lang="en-US" sz="2400" dirty="0">
                <a:solidFill>
                  <a:srgbClr val="FF0000"/>
                </a:solidFill>
              </a:rPr>
              <a:t>transit</a:t>
            </a:r>
            <a:r>
              <a:rPr lang="en-US" sz="2400" dirty="0"/>
              <a:t> well-known community that sets LOCAL_PREF to 0.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8F29C-82CA-429A-AAC0-D2691E980927}"/>
              </a:ext>
            </a:extLst>
          </p:cNvPr>
          <p:cNvSpPr txBox="1"/>
          <p:nvPr/>
        </p:nvSpPr>
        <p:spPr>
          <a:xfrm>
            <a:off x="5756613" y="4227039"/>
            <a:ext cx="253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</a:p>
          <a:p>
            <a:pPr algn="ctr"/>
            <a:r>
              <a:rPr lang="en-US" dirty="0"/>
              <a:t>GRACEFUL_SHUTDOWN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5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Mode + Hacking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7F4038C-4B6A-4482-B9D3-7D76F21BC008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9BF94-56BF-4676-8A04-6EC5A8762CB8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08A53-571B-4ACC-A945-2B07FE57000D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A9CB4AB-1518-4698-9D58-E0E7E1E1872C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2753626F-F54C-458D-B03C-DEA9C89BAB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E0B47C23-12CE-405E-8FF9-38452355B1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79949" y="3917659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976C1-6003-4132-B600-5FF212555CF1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0C4C89D8-555E-4EF3-8960-6899D2287B42}"/>
              </a:ext>
            </a:extLst>
          </p:cNvPr>
          <p:cNvCxnSpPr>
            <a:cxnSpLocks/>
            <a:stCxn id="6" idx="0"/>
            <a:endCxn id="11" idx="3"/>
          </p:cNvCxnSpPr>
          <p:nvPr/>
        </p:nvCxnSpPr>
        <p:spPr>
          <a:xfrm rot="16200000" flipV="1">
            <a:off x="4976811" y="1968214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58C7FAE9-5E16-472F-9151-FFB51E6F357B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3E0813E7-E5F4-47AD-905C-800489D4410D}"/>
              </a:ext>
            </a:extLst>
          </p:cNvPr>
          <p:cNvCxnSpPr/>
          <p:nvPr/>
        </p:nvCxnSpPr>
        <p:spPr>
          <a:xfrm rot="10800000" flipV="1">
            <a:off x="2724301" y="1838208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7FD1C0-D7A6-458F-B92C-E707FC3142BB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680E8-2761-4414-84AE-9FAA6431AA46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Works only for </a:t>
            </a:r>
            <a:r>
              <a:rPr lang="en-US" sz="2200" dirty="0">
                <a:solidFill>
                  <a:srgbClr val="FF0000"/>
                </a:solidFill>
              </a:rPr>
              <a:t>stub</a:t>
            </a:r>
            <a:r>
              <a:rPr lang="en-US" sz="2200" dirty="0"/>
              <a:t> ASNs. </a:t>
            </a:r>
          </a:p>
          <a:p>
            <a:pPr algn="ctr"/>
            <a:r>
              <a:rPr lang="en-US" sz="2200" dirty="0"/>
              <a:t>But it’s more than </a:t>
            </a:r>
            <a:r>
              <a:rPr lang="en-US" sz="2200" dirty="0">
                <a:solidFill>
                  <a:srgbClr val="FF0000"/>
                </a:solidFill>
              </a:rPr>
              <a:t>85%</a:t>
            </a:r>
            <a:r>
              <a:rPr lang="en-US" sz="2200" dirty="0"/>
              <a:t> of entire Internet! </a:t>
            </a:r>
            <a:endParaRPr lang="ru-RU" sz="2200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8B1474F-DB5E-4CBE-B7B6-FE99E4A590E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CEE386-04DA-40D6-82CF-1445A3066B2A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82FF21F-4208-4C9D-8E8B-D9B8C644087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3F8F73-58A9-46D0-BC82-F9628DCF4AF0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3A05EE2-2235-4C0C-B84C-8DF2BA59BEEC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нак умножения 34">
            <a:extLst>
              <a:ext uri="{FF2B5EF4-FFF2-40B4-BE49-F238E27FC236}">
                <a16:creationId xmlns:a16="http://schemas.microsoft.com/office/drawing/2014/main" id="{76F1A15F-1942-4454-9F91-F9230859D8D1}"/>
              </a:ext>
            </a:extLst>
          </p:cNvPr>
          <p:cNvSpPr/>
          <p:nvPr/>
        </p:nvSpPr>
        <p:spPr>
          <a:xfrm>
            <a:off x="5600215" y="1784084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D2E2C9-89BD-41B5-B279-084E23C0DFAE}"/>
              </a:ext>
            </a:extLst>
          </p:cNvPr>
          <p:cNvSpPr txBox="1"/>
          <p:nvPr/>
        </p:nvSpPr>
        <p:spPr>
          <a:xfrm>
            <a:off x="5935423" y="4163896"/>
            <a:ext cx="24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178.248.232.0/24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GRACEFUL_SHUTODWN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NO-EXPORT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E57F8-9AD1-4842-A505-CC975152DE2B}"/>
              </a:ext>
            </a:extLst>
          </p:cNvPr>
          <p:cNvSpPr txBox="1"/>
          <p:nvPr/>
        </p:nvSpPr>
        <p:spPr>
          <a:xfrm>
            <a:off x="5850258" y="3734942"/>
            <a:ext cx="47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OK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0AF3A-4B62-41B7-9555-7AD9FDB9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Hacking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50985F2-0500-4C3D-A740-A860FF55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GRACEFUL_SHTUTDOWN + NO-EXPORT communities can be used as </a:t>
            </a:r>
            <a:r>
              <a:rPr lang="en-US" dirty="0">
                <a:solidFill>
                  <a:srgbClr val="FF0000"/>
                </a:solidFill>
              </a:rPr>
              <a:t>informational</a:t>
            </a:r>
            <a:r>
              <a:rPr lang="en-US" dirty="0"/>
              <a:t> message for </a:t>
            </a:r>
            <a:r>
              <a:rPr lang="en-US" dirty="0">
                <a:solidFill>
                  <a:srgbClr val="FF0000"/>
                </a:solidFill>
              </a:rPr>
              <a:t>directly</a:t>
            </a:r>
            <a:r>
              <a:rPr lang="en-US" dirty="0"/>
              <a:t> connected peers.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Positive:</a:t>
            </a:r>
          </a:p>
          <a:p>
            <a:r>
              <a:rPr lang="en-US" dirty="0"/>
              <a:t>We do not need to change specification;</a:t>
            </a:r>
          </a:p>
          <a:p>
            <a:r>
              <a:rPr lang="en-US" dirty="0"/>
              <a:t>We do not need to ship new software;</a:t>
            </a:r>
          </a:p>
          <a:p>
            <a:r>
              <a:rPr lang="en-US" dirty="0"/>
              <a:t>We solve problem for majority of ISPs;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Negative:</a:t>
            </a:r>
          </a:p>
          <a:p>
            <a:r>
              <a:rPr lang="en-US" dirty="0"/>
              <a:t>A lot of work with customers is required;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4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5B1F6-C450-4E92-8EA9-029E704C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Do Nothing.</a:t>
            </a:r>
            <a:endParaRPr lang="ru-RU" dirty="0"/>
          </a:p>
        </p:txBody>
      </p:sp>
      <p:pic>
        <p:nvPicPr>
          <p:cNvPr id="4" name="Picture 2" descr="memcached 1">
            <a:extLst>
              <a:ext uri="{FF2B5EF4-FFF2-40B4-BE49-F238E27FC236}">
                <a16:creationId xmlns:a16="http://schemas.microsoft.com/office/drawing/2014/main" id="{BCA44F2E-A8CC-49E2-A5E1-11B2E485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2" y="1691713"/>
            <a:ext cx="4527177" cy="45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02189-BB83-493D-972C-A531E44FA927}"/>
              </a:ext>
            </a:extLst>
          </p:cNvPr>
          <p:cNvSpPr txBox="1"/>
          <p:nvPr/>
        </p:nvSpPr>
        <p:spPr>
          <a:xfrm>
            <a:off x="1277471" y="6324600"/>
            <a:ext cx="662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But are you prepared?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281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86CAD8-D1E0-4B33-A5F3-6835DBC6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http://etc.ch/kfR6/</a:t>
            </a:r>
            <a:endParaRPr lang="ru-RU" dirty="0"/>
          </a:p>
        </p:txBody>
      </p:sp>
      <p:pic>
        <p:nvPicPr>
          <p:cNvPr id="2" name="Picture 2" descr="http://etc.ch/kfR6/?qr">
            <a:extLst>
              <a:ext uri="{FF2B5EF4-FFF2-40B4-BE49-F238E27FC236}">
                <a16:creationId xmlns:a16="http://schemas.microsoft.com/office/drawing/2014/main" id="{39C5A406-9D9D-451F-A8AF-B5C5236B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33500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7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13D5F5-A4A6-454B-BD25-D3D4297D3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Надстройка 3" title="Web Viewer">
                <a:extLst>
                  <a:ext uri="{FF2B5EF4-FFF2-40B4-BE49-F238E27FC236}">
                    <a16:creationId xmlns:a16="http://schemas.microsoft.com/office/drawing/2014/main" id="{5979736B-BAC8-47F7-A30F-C43ECFF87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675736"/>
                  </p:ext>
                </p:extLst>
              </p:nvPr>
            </p:nvGraphicFramePr>
            <p:xfrm>
              <a:off x="430305" y="1442104"/>
              <a:ext cx="8426824" cy="431986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Надстройка 3" title="Web Viewer">
                <a:extLst>
                  <a:ext uri="{FF2B5EF4-FFF2-40B4-BE49-F238E27FC236}">
                    <a16:creationId xmlns:a16="http://schemas.microsoft.com/office/drawing/2014/main" id="{5979736B-BAC8-47F7-A30F-C43ECFF87C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305" y="1442104"/>
                <a:ext cx="8426824" cy="4319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3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1BA2-5BFE-4434-9193-2670DBE0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Spoofing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D24BB-1480-4DFA-9962-19D43D78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Attacks on TCP stack;</a:t>
            </a:r>
          </a:p>
          <a:p>
            <a:r>
              <a:rPr lang="en-US" dirty="0"/>
              <a:t>TCP floods (SYN, ACK,…);</a:t>
            </a:r>
          </a:p>
          <a:p>
            <a:r>
              <a:rPr lang="en-US" dirty="0"/>
              <a:t>Reflection Attacks;</a:t>
            </a:r>
          </a:p>
          <a:p>
            <a:r>
              <a:rPr lang="en-US" dirty="0"/>
              <a:t>Amplification Attacks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1C219-CE9B-465B-BB66-B86F2F31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Amplifiers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A0019B-FF84-45C7-9B3F-DA170F5A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00825"/>
            <a:ext cx="7886700" cy="280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65CFC-A0C5-4F60-95E1-9DBC41C97BBD}"/>
              </a:ext>
            </a:extLst>
          </p:cNvPr>
          <p:cNvSpPr txBox="1"/>
          <p:nvPr/>
        </p:nvSpPr>
        <p:spPr>
          <a:xfrm>
            <a:off x="762000" y="5531224"/>
            <a:ext cx="75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>
                <a:hlinkClick r:id="rId3"/>
              </a:rPr>
              <a:t>Qrator</a:t>
            </a:r>
            <a:r>
              <a:rPr lang="en-US" dirty="0">
                <a:hlinkClick r:id="rId3"/>
              </a:rPr>
              <a:t> Labs annual report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0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0415-2DEC-4BD4-A3E5-8916997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BCP84: </a:t>
            </a:r>
            <a:r>
              <a:rPr lang="en-US" dirty="0" err="1"/>
              <a:t>uRPF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4137B-48FF-4913-BD84-E93CACED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https://tools.ietf.org/html/bcp84</a:t>
            </a:r>
            <a:endParaRPr lang="en-US" dirty="0"/>
          </a:p>
          <a:p>
            <a:r>
              <a:rPr lang="en-US" dirty="0"/>
              <a:t>Strict mode;</a:t>
            </a:r>
          </a:p>
          <a:p>
            <a:r>
              <a:rPr lang="en-US" dirty="0"/>
              <a:t>Feasible mode;</a:t>
            </a:r>
          </a:p>
          <a:p>
            <a:r>
              <a:rPr lang="en-US" dirty="0"/>
              <a:t>Loose mode.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0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EFE1-27AE-4099-8511-F24C60CF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767200A-D98F-4D73-A678-6B9421176FE7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795A42-E720-452E-B661-9BAB64A714C6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FDCC3A-0CCF-45F0-A1C4-6FBAC2393A39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C5BBD11-EF23-4039-A524-C356279543BF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1824C804-EB26-4F81-9B01-9A1D6F747F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A92CA2BF-0900-4CED-97C7-C51AE5F464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79949" y="3917659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4B3AF5-EADC-4C1D-A58B-A326ACAEBB98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the </a:t>
            </a:r>
            <a:r>
              <a:rPr lang="en-US" sz="2200" dirty="0">
                <a:solidFill>
                  <a:srgbClr val="FF0000"/>
                </a:solidFill>
              </a:rPr>
              <a:t>best</a:t>
            </a:r>
            <a:r>
              <a:rPr lang="en-US" sz="2200" dirty="0"/>
              <a:t> route for SRC_IP</a:t>
            </a:r>
            <a:endParaRPr lang="ru-RU" sz="2200" dirty="0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7BA265EF-6B37-44B0-95E2-9AB21E1E20C2}"/>
              </a:ext>
            </a:extLst>
          </p:cNvPr>
          <p:cNvCxnSpPr>
            <a:cxnSpLocks/>
          </p:cNvCxnSpPr>
          <p:nvPr/>
        </p:nvCxnSpPr>
        <p:spPr>
          <a:xfrm flipV="1">
            <a:off x="5192806" y="3490817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9F0BC3-63B9-49BA-A26C-E75DB3A155C9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643089A2-AA99-48AA-BB32-21DD252067E8}"/>
              </a:ext>
            </a:extLst>
          </p:cNvPr>
          <p:cNvCxnSpPr>
            <a:cxnSpLocks/>
            <a:stCxn id="7" idx="0"/>
            <a:endCxn id="24" idx="3"/>
          </p:cNvCxnSpPr>
          <p:nvPr/>
        </p:nvCxnSpPr>
        <p:spPr>
          <a:xfrm rot="16200000" flipV="1">
            <a:off x="4976811" y="1968214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50AC6A09-D9F3-4146-AC7A-E55B9CC11A1C}"/>
              </a:ext>
            </a:extLst>
          </p:cNvPr>
          <p:cNvCxnSpPr>
            <a:stCxn id="24" idx="1"/>
            <a:endCxn id="6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350B5DCE-1863-448C-B6C5-89D04BA5F831}"/>
              </a:ext>
            </a:extLst>
          </p:cNvPr>
          <p:cNvCxnSpPr/>
          <p:nvPr/>
        </p:nvCxnSpPr>
        <p:spPr>
          <a:xfrm rot="10800000" flipV="1">
            <a:off x="2724301" y="1838208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нак умножения 32">
            <a:extLst>
              <a:ext uri="{FF2B5EF4-FFF2-40B4-BE49-F238E27FC236}">
                <a16:creationId xmlns:a16="http://schemas.microsoft.com/office/drawing/2014/main" id="{E0E382A1-8F8A-40CB-A501-979C3F8C67CE}"/>
              </a:ext>
            </a:extLst>
          </p:cNvPr>
          <p:cNvSpPr/>
          <p:nvPr/>
        </p:nvSpPr>
        <p:spPr>
          <a:xfrm>
            <a:off x="5600215" y="1784084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A6B6E4-4C15-40DF-A66B-3B5A3F7AB419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A66053-F26C-4A2F-A643-8917F44730DD}"/>
              </a:ext>
            </a:extLst>
          </p:cNvPr>
          <p:cNvSpPr txBox="1"/>
          <p:nvPr/>
        </p:nvSpPr>
        <p:spPr>
          <a:xfrm>
            <a:off x="6103995" y="41465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A40F9C-3409-47D8-AAD3-84ED78DA31E7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D08C26-738D-4F7C-80D4-EC93D72E62AC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0856D35-5C2A-4471-956A-5682D72C5326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D6E5D3EF-5A55-40CA-AC73-8BF7BD89ACCC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06C0B07-1059-49FA-8C4B-93C67BC34FE0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B6A6A19-5F28-474E-A443-1A997BCD5AA4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3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9287-8717-46A5-BEF4-FD9E283B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Mode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B71DE8D2-DBC4-413D-A16C-DFEF06EFBE4E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DF49DB-20BA-451D-A357-AA5C53021EAD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63B097-1985-4630-87AC-9359DDB9C9EB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3C4AD3-997B-4E67-B609-1089EF2145FF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8944841-4C83-45DE-90E3-6DB9F245EAC5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81E50BD1-9F01-4A0D-B00C-918283C5B6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3EDE93B5-5915-4202-A92C-16334A41FA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79949" y="3917659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4EF0E7-4A36-4B4C-9E54-7C9DE43685F9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there is a route for SRC_IP</a:t>
            </a:r>
            <a:endParaRPr lang="ru-RU" sz="2200" dirty="0"/>
          </a:p>
        </p:txBody>
      </p: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ADF9A1D8-5862-418A-9EFE-EBF29264BD61}"/>
              </a:ext>
            </a:extLst>
          </p:cNvPr>
          <p:cNvCxnSpPr>
            <a:cxnSpLocks/>
          </p:cNvCxnSpPr>
          <p:nvPr/>
        </p:nvCxnSpPr>
        <p:spPr>
          <a:xfrm flipV="1">
            <a:off x="5192806" y="3490817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C45C3CC-CFB4-460F-BEC1-47A881919172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5CF2F259-A8B8-49F7-AE5C-E5CA60F938D7}"/>
              </a:ext>
            </a:extLst>
          </p:cNvPr>
          <p:cNvCxnSpPr>
            <a:cxnSpLocks/>
            <a:stCxn id="7" idx="0"/>
            <a:endCxn id="17" idx="3"/>
          </p:cNvCxnSpPr>
          <p:nvPr/>
        </p:nvCxnSpPr>
        <p:spPr>
          <a:xfrm rot="16200000" flipV="1">
            <a:off x="4976811" y="1968214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B9700938-F7FA-4C92-AE13-7E58553BC47E}"/>
              </a:ext>
            </a:extLst>
          </p:cNvPr>
          <p:cNvCxnSpPr>
            <a:stCxn id="17" idx="1"/>
            <a:endCxn id="6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изогнутый 19">
            <a:extLst>
              <a:ext uri="{FF2B5EF4-FFF2-40B4-BE49-F238E27FC236}">
                <a16:creationId xmlns:a16="http://schemas.microsoft.com/office/drawing/2014/main" id="{394F115E-7ACB-4716-87B0-A451426F5B98}"/>
              </a:ext>
            </a:extLst>
          </p:cNvPr>
          <p:cNvCxnSpPr/>
          <p:nvPr/>
        </p:nvCxnSpPr>
        <p:spPr>
          <a:xfrm rot="10800000" flipV="1">
            <a:off x="2724301" y="1838208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0D4ABD-2E90-4ACD-9442-212918DDC838}"/>
              </a:ext>
            </a:extLst>
          </p:cNvPr>
          <p:cNvSpPr txBox="1"/>
          <p:nvPr/>
        </p:nvSpPr>
        <p:spPr>
          <a:xfrm>
            <a:off x="6103995" y="41465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B6231E-8C67-472B-96B7-0586ED7F37C9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F4372A0-62FD-47DE-A09A-68BEDD5AE8AD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C2541CB-FC20-4AC3-8482-C1F5C225C17E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74CF0860-17D6-4DA1-87F1-9E31923D93F3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30C942-D126-46A3-9210-36AA7ABB9B3E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A19C01C-AACD-4ED6-87F2-1494721FE4CB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7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Mode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7F4038C-4B6A-4482-B9D3-7D76F21BC008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9BF94-56BF-4676-8A04-6EC5A8762CB8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08A53-571B-4ACC-A945-2B07FE57000D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A9CB4AB-1518-4698-9D58-E0E7E1E1872C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2753626F-F54C-458D-B03C-DEA9C89BAB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E0B47C23-12CE-405E-8FF9-38452355B1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79949" y="3917659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DEF91F3B-F6B4-47D8-AF7A-65E2E9B90EFF}"/>
              </a:ext>
            </a:extLst>
          </p:cNvPr>
          <p:cNvCxnSpPr>
            <a:cxnSpLocks/>
          </p:cNvCxnSpPr>
          <p:nvPr/>
        </p:nvCxnSpPr>
        <p:spPr>
          <a:xfrm flipV="1">
            <a:off x="5192806" y="3490817"/>
            <a:ext cx="753036" cy="1653481"/>
          </a:xfrm>
          <a:prstGeom prst="curvedConnector2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976C1-6003-4132-B600-5FF212555CF1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0C4C89D8-555E-4EF3-8960-6899D2287B42}"/>
              </a:ext>
            </a:extLst>
          </p:cNvPr>
          <p:cNvCxnSpPr>
            <a:cxnSpLocks/>
            <a:stCxn id="6" idx="0"/>
            <a:endCxn id="11" idx="3"/>
          </p:cNvCxnSpPr>
          <p:nvPr/>
        </p:nvCxnSpPr>
        <p:spPr>
          <a:xfrm rot="16200000" flipV="1">
            <a:off x="4976811" y="1968214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58C7FAE9-5E16-472F-9151-FFB51E6F357B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3E0813E7-E5F4-47AD-905C-800489D4410D}"/>
              </a:ext>
            </a:extLst>
          </p:cNvPr>
          <p:cNvCxnSpPr/>
          <p:nvPr/>
        </p:nvCxnSpPr>
        <p:spPr>
          <a:xfrm rot="10800000" flipV="1">
            <a:off x="2724301" y="1838208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7FD1C0-D7A6-458F-B92C-E707FC3142BB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658B0A-E845-4749-BC72-889B18A29566}"/>
              </a:ext>
            </a:extLst>
          </p:cNvPr>
          <p:cNvSpPr txBox="1"/>
          <p:nvPr/>
        </p:nvSpPr>
        <p:spPr>
          <a:xfrm>
            <a:off x="6103995" y="41465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680E8-2761-4414-84AE-9FAA6431AA46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</a:t>
            </a:r>
            <a:r>
              <a:rPr lang="en-US" sz="2200" strike="sngStrike" dirty="0"/>
              <a:t>the </a:t>
            </a:r>
            <a:r>
              <a:rPr lang="en-US" sz="2200" strike="sngStrike" dirty="0">
                <a:solidFill>
                  <a:srgbClr val="FF0000"/>
                </a:solidFill>
              </a:rPr>
              <a:t>best</a:t>
            </a:r>
            <a:r>
              <a:rPr lang="en-US" sz="2200" strike="sngStrike" dirty="0"/>
              <a:t> </a:t>
            </a:r>
            <a:r>
              <a:rPr lang="en-US" sz="2200" dirty="0"/>
              <a:t>route for SRC_IP</a:t>
            </a:r>
            <a:endParaRPr lang="ru-RU" sz="2200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352AC48-2DCF-4F48-B1EE-4F8BE174C17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423A13-84B6-42D2-9A9A-6BE6D3DDC1DE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1DBFCC1-4C97-475C-A8A1-4B5F0D1EE364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891BBD-53BF-4677-99E5-E1B827EE7638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A1C7075-F9AA-47A5-8A8D-5A5A2D618D92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24654-0DAB-41FD-A53D-F0355F70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Mode</a:t>
            </a:r>
            <a:endParaRPr lang="ru-RU" dirty="0"/>
          </a:p>
        </p:txBody>
      </p:sp>
      <p:cxnSp>
        <p:nvCxnSpPr>
          <p:cNvPr id="4" name="Соединитель: изогнутый 3">
            <a:extLst>
              <a:ext uri="{FF2B5EF4-FFF2-40B4-BE49-F238E27FC236}">
                <a16:creationId xmlns:a16="http://schemas.microsoft.com/office/drawing/2014/main" id="{C7F4038C-4B6A-4482-B9D3-7D76F21BC008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5090984" y="3485365"/>
            <a:ext cx="753036" cy="1653481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9BF94-56BF-4676-8A04-6EC5A8762CB8}"/>
              </a:ext>
            </a:extLst>
          </p:cNvPr>
          <p:cNvSpPr/>
          <p:nvPr/>
        </p:nvSpPr>
        <p:spPr>
          <a:xfrm>
            <a:off x="2047465" y="2799566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08A53-571B-4ACC-A945-2B07FE57000D}"/>
              </a:ext>
            </a:extLst>
          </p:cNvPr>
          <p:cNvSpPr/>
          <p:nvPr/>
        </p:nvSpPr>
        <p:spPr>
          <a:xfrm>
            <a:off x="5090984" y="2835424"/>
            <a:ext cx="1506071" cy="6499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A9CB4AB-1518-4698-9D58-E0E7E1E1872C}"/>
              </a:ext>
            </a:extLst>
          </p:cNvPr>
          <p:cNvSpPr/>
          <p:nvPr/>
        </p:nvSpPr>
        <p:spPr>
          <a:xfrm>
            <a:off x="3553536" y="4894558"/>
            <a:ext cx="1537448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2753626F-F54C-458D-B03C-DEA9C89BAB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2349" y="3917659"/>
            <a:ext cx="1689339" cy="75303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E0B47C23-12CE-405E-8FF9-38452355B1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79949" y="3917659"/>
            <a:ext cx="1689339" cy="753035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976C1-6003-4132-B600-5FF212555CF1}"/>
              </a:ext>
            </a:extLst>
          </p:cNvPr>
          <p:cNvSpPr/>
          <p:nvPr/>
        </p:nvSpPr>
        <p:spPr>
          <a:xfrm>
            <a:off x="3553536" y="1560447"/>
            <a:ext cx="1506071" cy="64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 C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0C4C89D8-555E-4EF3-8960-6899D2287B42}"/>
              </a:ext>
            </a:extLst>
          </p:cNvPr>
          <p:cNvCxnSpPr>
            <a:cxnSpLocks/>
            <a:stCxn id="6" idx="0"/>
            <a:endCxn id="11" idx="3"/>
          </p:cNvCxnSpPr>
          <p:nvPr/>
        </p:nvCxnSpPr>
        <p:spPr>
          <a:xfrm rot="16200000" flipV="1">
            <a:off x="4976811" y="1968214"/>
            <a:ext cx="950006" cy="784413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58C7FAE9-5E16-472F-9151-FFB51E6F357B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rot="10800000" flipV="1">
            <a:off x="2800502" y="1885418"/>
            <a:ext cx="753035" cy="914148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3E0813E7-E5F4-47AD-905C-800489D4410D}"/>
              </a:ext>
            </a:extLst>
          </p:cNvPr>
          <p:cNvCxnSpPr/>
          <p:nvPr/>
        </p:nvCxnSpPr>
        <p:spPr>
          <a:xfrm rot="10800000" flipV="1">
            <a:off x="2724301" y="1838208"/>
            <a:ext cx="753035" cy="914148"/>
          </a:xfrm>
          <a:prstGeom prst="curvedConnector2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7FD1C0-D7A6-458F-B92C-E707FC3142BB}"/>
              </a:ext>
            </a:extLst>
          </p:cNvPr>
          <p:cNvSpPr txBox="1"/>
          <p:nvPr/>
        </p:nvSpPr>
        <p:spPr>
          <a:xfrm>
            <a:off x="819301" y="423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680E8-2761-4414-84AE-9FAA6431AA46}"/>
              </a:ext>
            </a:extLst>
          </p:cNvPr>
          <p:cNvSpPr txBox="1"/>
          <p:nvPr/>
        </p:nvSpPr>
        <p:spPr>
          <a:xfrm>
            <a:off x="819301" y="18937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178.248.232.0/24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22E0-B72C-4D10-9215-61C43B185A92}"/>
              </a:ext>
            </a:extLst>
          </p:cNvPr>
          <p:cNvSpPr txBox="1"/>
          <p:nvPr/>
        </p:nvSpPr>
        <p:spPr>
          <a:xfrm>
            <a:off x="587339" y="5958572"/>
            <a:ext cx="760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Rule: incoming interface = interface for </a:t>
            </a:r>
            <a:r>
              <a:rPr lang="en-US" sz="2200" strike="sngStrike" dirty="0"/>
              <a:t>the </a:t>
            </a:r>
            <a:r>
              <a:rPr lang="en-US" sz="2200" strike="sngStrike" dirty="0">
                <a:solidFill>
                  <a:srgbClr val="FF0000"/>
                </a:solidFill>
              </a:rPr>
              <a:t>best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route for SRC_IP</a:t>
            </a:r>
            <a:endParaRPr lang="ru-RU" sz="2200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8B1474F-DB5E-4CBE-B7B6-FE99E4A590E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675011" y="810493"/>
            <a:ext cx="6409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CEE386-04DA-40D6-82CF-1445A3066B2A}"/>
              </a:ext>
            </a:extLst>
          </p:cNvPr>
          <p:cNvSpPr txBox="1"/>
          <p:nvPr/>
        </p:nvSpPr>
        <p:spPr>
          <a:xfrm>
            <a:off x="7315989" y="625827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 Traffic</a:t>
            </a:r>
            <a:endParaRPr lang="ru-RU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82FF21F-4208-4C9D-8E8B-D9B8C644087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675011" y="1263211"/>
            <a:ext cx="6409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3F8F73-58A9-46D0-BC82-F9628DCF4AF0}"/>
              </a:ext>
            </a:extLst>
          </p:cNvPr>
          <p:cNvSpPr txBox="1"/>
          <p:nvPr/>
        </p:nvSpPr>
        <p:spPr>
          <a:xfrm>
            <a:off x="7315989" y="1078545"/>
            <a:ext cx="16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 Traffic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3A05EE2-2235-4C0C-B84C-8DF2BA59BEEC}"/>
              </a:ext>
            </a:extLst>
          </p:cNvPr>
          <p:cNvSpPr/>
          <p:nvPr/>
        </p:nvSpPr>
        <p:spPr>
          <a:xfrm>
            <a:off x="6576401" y="585453"/>
            <a:ext cx="2170426" cy="88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нак умножения 34">
            <a:extLst>
              <a:ext uri="{FF2B5EF4-FFF2-40B4-BE49-F238E27FC236}">
                <a16:creationId xmlns:a16="http://schemas.microsoft.com/office/drawing/2014/main" id="{76F1A15F-1942-4454-9F91-F9230859D8D1}"/>
              </a:ext>
            </a:extLst>
          </p:cNvPr>
          <p:cNvSpPr/>
          <p:nvPr/>
        </p:nvSpPr>
        <p:spPr>
          <a:xfrm>
            <a:off x="5600215" y="1784084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нак умножения 35">
            <a:extLst>
              <a:ext uri="{FF2B5EF4-FFF2-40B4-BE49-F238E27FC236}">
                <a16:creationId xmlns:a16="http://schemas.microsoft.com/office/drawing/2014/main" id="{93723711-E304-4381-81A7-F2F89CEF63A9}"/>
              </a:ext>
            </a:extLst>
          </p:cNvPr>
          <p:cNvSpPr/>
          <p:nvPr/>
        </p:nvSpPr>
        <p:spPr>
          <a:xfrm>
            <a:off x="5662968" y="4408916"/>
            <a:ext cx="487608" cy="5090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2C785-C5F4-440F-8112-007EAA60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5E91B-C9B6-4AFE-9765-C55FF0D1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000" dirty="0"/>
              <a:t>A distance-vector protocol isn't the best way to propagate </a:t>
            </a:r>
            <a:r>
              <a:rPr lang="en-US" sz="3000" dirty="0">
                <a:solidFill>
                  <a:srgbClr val="FF0000"/>
                </a:solidFill>
              </a:rPr>
              <a:t>availability</a:t>
            </a:r>
            <a:r>
              <a:rPr lang="en-US" sz="3000" dirty="0"/>
              <a:t> information.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98496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1FD3F9C7-A147-4D89-A8FD-F3EA8B82C58E}">
  <we:reference id="wa104295828" version="1.6.0.0" store="ru-RU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directpoll.com/r?XDbzPBd3ixYqg8Ahdffp0pN7Qjc4u9XCcBrHS6Z8g&quot;,&quot;values&quot;:{},&quot;data&quot;:{&quot;uri&quot;:&quot;directpoll.com/r?XDbzPBd3ixYqg8Ahdffp0pN7Qjc4u9XCcBrHS6Z8g&quot;},&quot;secure&quot;:false}],&quot;name&quot;:&quot;directpoll.com/r?XDbzPBd3ixYqg8Ahdffp0pN7Qjc4u9XCcBrHS6Z8g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2649</TotalTime>
  <Words>426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Anti Spoofing. Reboot.</vt:lpstr>
      <vt:lpstr>IP Spoofing</vt:lpstr>
      <vt:lpstr>DDoS Amplifiers</vt:lpstr>
      <vt:lpstr>BCP84: uRPF</vt:lpstr>
      <vt:lpstr>Strict Mode</vt:lpstr>
      <vt:lpstr>Loose Mode</vt:lpstr>
      <vt:lpstr>Feasible Mode</vt:lpstr>
      <vt:lpstr>Feasible Mode</vt:lpstr>
      <vt:lpstr>Problem Statement</vt:lpstr>
      <vt:lpstr>Option №1: New SAFI</vt:lpstr>
      <vt:lpstr>GRACEFUL_SHUTDOWN</vt:lpstr>
      <vt:lpstr>GRACEFUL_SHUTDOWN</vt:lpstr>
      <vt:lpstr>GRACEFUL_SHUTDOWN</vt:lpstr>
      <vt:lpstr>Feasible Mode + Hacking</vt:lpstr>
      <vt:lpstr>Option 2: Hacking</vt:lpstr>
      <vt:lpstr>Option 3: Do Nothing.</vt:lpstr>
      <vt:lpstr>http://etc.ch/kfR6/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Azimov</dc:creator>
  <cp:lastModifiedBy>Alexander Azimov</cp:lastModifiedBy>
  <cp:revision>37</cp:revision>
  <dcterms:created xsi:type="dcterms:W3CDTF">2018-03-30T20:42:29Z</dcterms:created>
  <dcterms:modified xsi:type="dcterms:W3CDTF">2018-05-16T16:03:54Z</dcterms:modified>
</cp:coreProperties>
</file>